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6"/>
  </p:notesMasterIdLst>
  <p:sldIdLst>
    <p:sldId id="275"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6" r:id="rId22"/>
    <p:sldId id="277" r:id="rId23"/>
    <p:sldId id="278" r:id="rId24"/>
    <p:sldId id="279" r:id="rId25"/>
  </p:sldIdLst>
  <p:sldSz cx="14630400" cy="8229600"/>
  <p:notesSz cx="8229600" cy="14630400"/>
  <p:embeddedFontLst>
    <p:embeddedFont>
      <p:font typeface="Dela Gothic One" panose="020B0604020202020204" charset="-128"/>
      <p:regular r:id="rId27"/>
    </p:embeddedFont>
    <p:embeddedFont>
      <p:font typeface="DM Sans" pitchFamily="2" charset="0"/>
      <p:regular r:id="rId28"/>
      <p:bold r:id="rId29"/>
      <p: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37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7" d="100"/>
          <a:sy n="77" d="100"/>
        </p:scale>
        <p:origin x="22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7933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21.xml"/><Relationship Id="rId4" Type="http://schemas.openxmlformats.org/officeDocument/2006/relationships/slide" Target="slide20.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slide" Target="slide1.xml"/><Relationship Id="rId5" Type="http://schemas.openxmlformats.org/officeDocument/2006/relationships/image" Target="../media/image25.sv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slide" Target="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slide" Target="slide1.xml"/></Relationships>
</file>

<file path=ppt/slides/_rels/slide20.xml.rels><?xml version="1.0" encoding="UTF-8" standalone="yes"?>
<Relationships xmlns="http://schemas.openxmlformats.org/package/2006/relationships"><Relationship Id="rId3" Type="http://schemas.openxmlformats.org/officeDocument/2006/relationships/oleObject" Target="file:///D:\Insight%20Squad\KPIs.xlsx" TargetMode="External"/><Relationship Id="rId2" Type="http://schemas.openxmlformats.org/officeDocument/2006/relationships/slide" Target="slide1.xml"/><Relationship Id="rId1" Type="http://schemas.openxmlformats.org/officeDocument/2006/relationships/slideLayout" Target="../slideLayouts/slideLayout9.xml"/><Relationship Id="rId4" Type="http://schemas.openxmlformats.org/officeDocument/2006/relationships/image" Target="../media/image28.emf"/></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svg"/><Relationship Id="rId12" Type="http://schemas.openxmlformats.org/officeDocument/2006/relationships/slide" Target="slide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slide" Target="slide1.xml"/></Relationships>
</file>

<file path=ppt/slides/_rels/slide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8.svg"/><Relationship Id="rId11" Type="http://schemas.openxmlformats.org/officeDocument/2006/relationships/slide" Target="slide1.xml"/><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E5390194-0D07-3A95-4213-1852088E27E3}"/>
              </a:ext>
            </a:extLst>
          </p:cNvPr>
          <p:cNvSpPr/>
          <p:nvPr/>
        </p:nvSpPr>
        <p:spPr>
          <a:xfrm>
            <a:off x="743069" y="2824762"/>
            <a:ext cx="5796879" cy="817058"/>
          </a:xfrm>
          <a:prstGeom prst="roundRect">
            <a:avLst/>
          </a:prstGeom>
          <a:solidFill>
            <a:srgbClr val="D1373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B10FF5A-BDD2-D99D-CC29-E386E0BBF079}"/>
              </a:ext>
            </a:extLst>
          </p:cNvPr>
          <p:cNvSpPr/>
          <p:nvPr/>
        </p:nvSpPr>
        <p:spPr>
          <a:xfrm>
            <a:off x="12841357" y="7633253"/>
            <a:ext cx="1789043" cy="56653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Text 0">
            <a:hlinkClick r:id="rId2" action="ppaction://hlinksldjump"/>
            <a:extLst>
              <a:ext uri="{FF2B5EF4-FFF2-40B4-BE49-F238E27FC236}">
                <a16:creationId xmlns:a16="http://schemas.microsoft.com/office/drawing/2014/main" id="{6A5B0612-1DA7-D12D-FF6F-B62E825B6A3C}"/>
              </a:ext>
            </a:extLst>
          </p:cNvPr>
          <p:cNvSpPr/>
          <p:nvPr/>
        </p:nvSpPr>
        <p:spPr>
          <a:xfrm>
            <a:off x="743069" y="2824762"/>
            <a:ext cx="5796879" cy="817058"/>
          </a:xfrm>
          <a:prstGeom prst="rect">
            <a:avLst/>
          </a:prstGeom>
          <a:noFill/>
          <a:ln/>
        </p:spPr>
        <p:txBody>
          <a:bodyPr wrap="square" lIns="0" tIns="0" rIns="0" bIns="0" rtlCol="0" anchor="t"/>
          <a:lstStyle/>
          <a:p>
            <a:pPr marL="0" indent="0" algn="ctr">
              <a:lnSpc>
                <a:spcPts val="5450"/>
              </a:lnSpc>
              <a:buNone/>
            </a:pPr>
            <a:r>
              <a:rPr lang="en-US" sz="3600" dirty="0">
                <a:solidFill>
                  <a:srgbClr val="FAEBEB"/>
                </a:solidFill>
                <a:latin typeface="Dela Gothic One" pitchFamily="34" charset="0"/>
                <a:ea typeface="Dela Gothic One" pitchFamily="34" charset="-122"/>
                <a:cs typeface="Dela Gothic One" pitchFamily="34" charset="-120"/>
              </a:rPr>
              <a:t>1. Industry Overview</a:t>
            </a:r>
            <a:endParaRPr lang="en-US" sz="3600" dirty="0"/>
          </a:p>
        </p:txBody>
      </p:sp>
      <p:sp>
        <p:nvSpPr>
          <p:cNvPr id="4" name="Text 0">
            <a:extLst>
              <a:ext uri="{FF2B5EF4-FFF2-40B4-BE49-F238E27FC236}">
                <a16:creationId xmlns:a16="http://schemas.microsoft.com/office/drawing/2014/main" id="{06D488A9-90FA-7293-AF72-F55CEEB6F387}"/>
              </a:ext>
            </a:extLst>
          </p:cNvPr>
          <p:cNvSpPr/>
          <p:nvPr/>
        </p:nvSpPr>
        <p:spPr>
          <a:xfrm>
            <a:off x="743069" y="373588"/>
            <a:ext cx="13338313" cy="817058"/>
          </a:xfrm>
          <a:prstGeom prst="rect">
            <a:avLst/>
          </a:prstGeom>
          <a:noFill/>
          <a:ln/>
        </p:spPr>
        <p:txBody>
          <a:bodyPr wrap="square" lIns="0" tIns="0" rIns="0" bIns="0" rtlCol="0" anchor="t"/>
          <a:lstStyle/>
          <a:p>
            <a:pPr>
              <a:lnSpc>
                <a:spcPts val="5450"/>
              </a:lnSpc>
            </a:pPr>
            <a:r>
              <a:rPr lang="en-US" sz="3200" dirty="0">
                <a:solidFill>
                  <a:srgbClr val="FAEBEB"/>
                </a:solidFill>
                <a:latin typeface="Dela Gothic One" pitchFamily="34" charset="0"/>
                <a:ea typeface="Dela Gothic One" pitchFamily="34" charset="-122"/>
                <a:cs typeface="Dela Gothic One" pitchFamily="34" charset="-120"/>
              </a:rPr>
              <a:t>Sales Performance &amp; Forecasting – Market Research</a:t>
            </a:r>
            <a:endParaRPr lang="en-US" sz="3200" dirty="0"/>
          </a:p>
        </p:txBody>
      </p:sp>
      <p:sp>
        <p:nvSpPr>
          <p:cNvPr id="8" name="Rectangle: Rounded Corners 7">
            <a:extLst>
              <a:ext uri="{FF2B5EF4-FFF2-40B4-BE49-F238E27FC236}">
                <a16:creationId xmlns:a16="http://schemas.microsoft.com/office/drawing/2014/main" id="{E27F0AE5-CEDE-8D7A-10C1-5F0F94C44DB3}"/>
              </a:ext>
            </a:extLst>
          </p:cNvPr>
          <p:cNvSpPr/>
          <p:nvPr/>
        </p:nvSpPr>
        <p:spPr>
          <a:xfrm>
            <a:off x="743069" y="5541457"/>
            <a:ext cx="5796879" cy="817058"/>
          </a:xfrm>
          <a:prstGeom prst="roundRect">
            <a:avLst/>
          </a:prstGeom>
          <a:solidFill>
            <a:srgbClr val="D1373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0">
            <a:hlinkClick r:id="rId3" action="ppaction://hlinksldjump"/>
            <a:extLst>
              <a:ext uri="{FF2B5EF4-FFF2-40B4-BE49-F238E27FC236}">
                <a16:creationId xmlns:a16="http://schemas.microsoft.com/office/drawing/2014/main" id="{295CC209-AE75-358E-A28E-B0F80C0421BF}"/>
              </a:ext>
            </a:extLst>
          </p:cNvPr>
          <p:cNvSpPr/>
          <p:nvPr/>
        </p:nvSpPr>
        <p:spPr>
          <a:xfrm>
            <a:off x="743069" y="5541457"/>
            <a:ext cx="5796879" cy="817058"/>
          </a:xfrm>
          <a:prstGeom prst="rect">
            <a:avLst/>
          </a:prstGeom>
          <a:noFill/>
          <a:ln/>
        </p:spPr>
        <p:txBody>
          <a:bodyPr wrap="square" lIns="0" tIns="0" rIns="0" bIns="0" rtlCol="0" anchor="t"/>
          <a:lstStyle/>
          <a:p>
            <a:pPr marL="0" indent="0" algn="ctr">
              <a:lnSpc>
                <a:spcPts val="5450"/>
              </a:lnSpc>
              <a:buNone/>
            </a:pPr>
            <a:r>
              <a:rPr lang="en-US" sz="3600" dirty="0">
                <a:solidFill>
                  <a:srgbClr val="FAEBEB"/>
                </a:solidFill>
                <a:latin typeface="Dela Gothic One" pitchFamily="34" charset="0"/>
                <a:ea typeface="Dela Gothic One" pitchFamily="34" charset="-122"/>
                <a:cs typeface="Dela Gothic One" pitchFamily="34" charset="-120"/>
              </a:rPr>
              <a:t>2. Industry KPIs</a:t>
            </a:r>
            <a:endParaRPr lang="en-US" sz="3600" dirty="0"/>
          </a:p>
        </p:txBody>
      </p:sp>
      <p:sp>
        <p:nvSpPr>
          <p:cNvPr id="10" name="Rectangle: Rounded Corners 9">
            <a:extLst>
              <a:ext uri="{FF2B5EF4-FFF2-40B4-BE49-F238E27FC236}">
                <a16:creationId xmlns:a16="http://schemas.microsoft.com/office/drawing/2014/main" id="{976900C8-1538-952A-5D89-DB49B7276F71}"/>
              </a:ext>
            </a:extLst>
          </p:cNvPr>
          <p:cNvSpPr/>
          <p:nvPr/>
        </p:nvSpPr>
        <p:spPr>
          <a:xfrm>
            <a:off x="7803165" y="2802356"/>
            <a:ext cx="5796879" cy="817058"/>
          </a:xfrm>
          <a:prstGeom prst="roundRect">
            <a:avLst/>
          </a:prstGeom>
          <a:solidFill>
            <a:srgbClr val="D1373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0">
            <a:hlinkClick r:id="rId4" action="ppaction://hlinksldjump"/>
            <a:extLst>
              <a:ext uri="{FF2B5EF4-FFF2-40B4-BE49-F238E27FC236}">
                <a16:creationId xmlns:a16="http://schemas.microsoft.com/office/drawing/2014/main" id="{CC6A9625-DBCE-A432-925C-BC37A86840D0}"/>
              </a:ext>
            </a:extLst>
          </p:cNvPr>
          <p:cNvSpPr/>
          <p:nvPr/>
        </p:nvSpPr>
        <p:spPr>
          <a:xfrm>
            <a:off x="7803165" y="2802356"/>
            <a:ext cx="5796879" cy="817058"/>
          </a:xfrm>
          <a:prstGeom prst="rect">
            <a:avLst/>
          </a:prstGeom>
          <a:noFill/>
          <a:ln/>
        </p:spPr>
        <p:txBody>
          <a:bodyPr wrap="square" lIns="0" tIns="0" rIns="0" bIns="0" rtlCol="0" anchor="t"/>
          <a:lstStyle/>
          <a:p>
            <a:pPr marL="0" indent="0" algn="ctr">
              <a:lnSpc>
                <a:spcPts val="5450"/>
              </a:lnSpc>
              <a:buNone/>
            </a:pPr>
            <a:r>
              <a:rPr lang="en-US" sz="3600" dirty="0">
                <a:solidFill>
                  <a:srgbClr val="FAEBEB"/>
                </a:solidFill>
                <a:latin typeface="Dela Gothic One" pitchFamily="34" charset="0"/>
                <a:ea typeface="Dela Gothic One" pitchFamily="34" charset="-122"/>
                <a:cs typeface="Dela Gothic One" pitchFamily="34" charset="-120"/>
              </a:rPr>
              <a:t>3. KPI Mapping</a:t>
            </a:r>
            <a:endParaRPr lang="en-US" sz="3600" dirty="0"/>
          </a:p>
        </p:txBody>
      </p:sp>
      <p:sp>
        <p:nvSpPr>
          <p:cNvPr id="12" name="Rectangle: Rounded Corners 11">
            <a:extLst>
              <a:ext uri="{FF2B5EF4-FFF2-40B4-BE49-F238E27FC236}">
                <a16:creationId xmlns:a16="http://schemas.microsoft.com/office/drawing/2014/main" id="{51A63995-3A97-2C1E-8260-E8B0B495AEEA}"/>
              </a:ext>
            </a:extLst>
          </p:cNvPr>
          <p:cNvSpPr/>
          <p:nvPr/>
        </p:nvSpPr>
        <p:spPr>
          <a:xfrm>
            <a:off x="7803165" y="5519051"/>
            <a:ext cx="5796879" cy="817058"/>
          </a:xfrm>
          <a:prstGeom prst="roundRect">
            <a:avLst/>
          </a:prstGeom>
          <a:solidFill>
            <a:srgbClr val="D1373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0">
            <a:hlinkClick r:id="rId5" action="ppaction://hlinksldjump"/>
            <a:extLst>
              <a:ext uri="{FF2B5EF4-FFF2-40B4-BE49-F238E27FC236}">
                <a16:creationId xmlns:a16="http://schemas.microsoft.com/office/drawing/2014/main" id="{B75B1938-AA1F-4240-423D-302A90D75C4B}"/>
              </a:ext>
            </a:extLst>
          </p:cNvPr>
          <p:cNvSpPr/>
          <p:nvPr/>
        </p:nvSpPr>
        <p:spPr>
          <a:xfrm>
            <a:off x="7803165" y="5519051"/>
            <a:ext cx="5796879" cy="817058"/>
          </a:xfrm>
          <a:prstGeom prst="rect">
            <a:avLst/>
          </a:prstGeom>
          <a:noFill/>
          <a:ln/>
        </p:spPr>
        <p:txBody>
          <a:bodyPr wrap="square" lIns="0" tIns="0" rIns="0" bIns="0" rtlCol="0" anchor="t"/>
          <a:lstStyle/>
          <a:p>
            <a:pPr algn="ctr">
              <a:lnSpc>
                <a:spcPts val="5450"/>
              </a:lnSpc>
            </a:pPr>
            <a:r>
              <a:rPr lang="en-US" sz="3600" dirty="0">
                <a:solidFill>
                  <a:srgbClr val="FAEBEB"/>
                </a:solidFill>
                <a:latin typeface="Dela Gothic One" pitchFamily="34" charset="0"/>
                <a:ea typeface="Dela Gothic One" pitchFamily="34" charset="-122"/>
                <a:cs typeface="Dela Gothic One" pitchFamily="34" charset="-120"/>
              </a:rPr>
              <a:t>4. Case Study</a:t>
            </a:r>
            <a:endParaRPr lang="en-US" sz="3600" dirty="0"/>
          </a:p>
        </p:txBody>
      </p:sp>
    </p:spTree>
    <p:extLst>
      <p:ext uri="{BB962C8B-B14F-4D97-AF65-F5344CB8AC3E}">
        <p14:creationId xmlns:p14="http://schemas.microsoft.com/office/powerpoint/2010/main" val="25117717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09228" y="734258"/>
            <a:ext cx="7698343" cy="1358741"/>
          </a:xfrm>
          <a:prstGeom prst="rect">
            <a:avLst/>
          </a:prstGeom>
          <a:noFill/>
          <a:ln/>
        </p:spPr>
        <p:txBody>
          <a:bodyPr wrap="square" lIns="0" tIns="0" rIns="0" bIns="0" rtlCol="0" anchor="t"/>
          <a:lstStyle/>
          <a:p>
            <a:pPr marL="0" indent="0" algn="l">
              <a:lnSpc>
                <a:spcPts val="5300"/>
              </a:lnSpc>
              <a:buNone/>
            </a:pPr>
            <a:r>
              <a:rPr lang="en-US" sz="4250" dirty="0">
                <a:solidFill>
                  <a:srgbClr val="FAEBEB"/>
                </a:solidFill>
                <a:latin typeface="Dela Gothic One" pitchFamily="34" charset="0"/>
                <a:ea typeface="Dela Gothic One" pitchFamily="34" charset="-122"/>
                <a:cs typeface="Dela Gothic One" pitchFamily="34" charset="-120"/>
              </a:rPr>
              <a:t>Challenges and Best Practices</a:t>
            </a:r>
            <a:endParaRPr lang="en-US" sz="4250" dirty="0"/>
          </a:p>
        </p:txBody>
      </p:sp>
      <p:pic>
        <p:nvPicPr>
          <p:cNvPr id="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86619" y="2409111"/>
            <a:ext cx="309682" cy="309682"/>
          </a:xfrm>
          <a:prstGeom prst="rect">
            <a:avLst/>
          </a:prstGeom>
        </p:spPr>
      </p:pic>
      <p:sp>
        <p:nvSpPr>
          <p:cNvPr id="5" name="Text 1"/>
          <p:cNvSpPr/>
          <p:nvPr/>
        </p:nvSpPr>
        <p:spPr>
          <a:xfrm>
            <a:off x="6880265" y="2402681"/>
            <a:ext cx="3166229" cy="339566"/>
          </a:xfrm>
          <a:prstGeom prst="rect">
            <a:avLst/>
          </a:prstGeom>
          <a:noFill/>
          <a:ln/>
        </p:spPr>
        <p:txBody>
          <a:bodyPr wrap="none" lIns="0" tIns="0" rIns="0" bIns="0" rtlCol="0" anchor="t"/>
          <a:lstStyle/>
          <a:p>
            <a:pPr marL="0" indent="0" algn="l">
              <a:lnSpc>
                <a:spcPts val="2650"/>
              </a:lnSpc>
              <a:buNone/>
            </a:pPr>
            <a:r>
              <a:rPr lang="en-US" sz="2100" dirty="0">
                <a:solidFill>
                  <a:srgbClr val="FFE5E5"/>
                </a:solidFill>
                <a:latin typeface="Dela Gothic One" pitchFamily="34" charset="0"/>
                <a:ea typeface="Dela Gothic One" pitchFamily="34" charset="-122"/>
                <a:cs typeface="Dela Gothic One" pitchFamily="34" charset="-120"/>
              </a:rPr>
              <a:t>Over-segmentation</a:t>
            </a:r>
            <a:endParaRPr lang="en-US" sz="2100" dirty="0"/>
          </a:p>
        </p:txBody>
      </p:sp>
      <p:sp>
        <p:nvSpPr>
          <p:cNvPr id="6" name="Text 2"/>
          <p:cNvSpPr/>
          <p:nvPr/>
        </p:nvSpPr>
        <p:spPr>
          <a:xfrm>
            <a:off x="6880265" y="2866073"/>
            <a:ext cx="7027307" cy="330517"/>
          </a:xfrm>
          <a:prstGeom prst="rect">
            <a:avLst/>
          </a:prstGeom>
          <a:noFill/>
          <a:ln/>
        </p:spPr>
        <p:txBody>
          <a:bodyPr wrap="none" lIns="0" tIns="0" rIns="0" bIns="0" rtlCol="0" anchor="t"/>
          <a:lstStyle/>
          <a:p>
            <a:pPr marL="0" indent="0" algn="l">
              <a:lnSpc>
                <a:spcPts val="2600"/>
              </a:lnSpc>
              <a:buNone/>
            </a:pPr>
            <a:r>
              <a:rPr lang="en-US" sz="1600" dirty="0">
                <a:solidFill>
                  <a:srgbClr val="FFE5E5"/>
                </a:solidFill>
                <a:latin typeface="DM Sans" pitchFamily="34" charset="0"/>
                <a:ea typeface="DM Sans" pitchFamily="34" charset="-122"/>
                <a:cs typeface="DM Sans" pitchFamily="34" charset="-120"/>
              </a:rPr>
              <a:t>Can make marketing campaigns complex and less efficient</a:t>
            </a:r>
            <a:endParaRPr lang="en-US" sz="1600" dirty="0"/>
          </a:p>
        </p:txBody>
      </p:sp>
      <p:pic>
        <p:nvPicPr>
          <p:cNvPr id="7" name="Image 2"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86619" y="3616047"/>
            <a:ext cx="309682" cy="309682"/>
          </a:xfrm>
          <a:prstGeom prst="rect">
            <a:avLst/>
          </a:prstGeom>
        </p:spPr>
      </p:pic>
      <p:sp>
        <p:nvSpPr>
          <p:cNvPr id="8" name="Text 3"/>
          <p:cNvSpPr/>
          <p:nvPr/>
        </p:nvSpPr>
        <p:spPr>
          <a:xfrm>
            <a:off x="6880265" y="3609618"/>
            <a:ext cx="3200162" cy="339566"/>
          </a:xfrm>
          <a:prstGeom prst="rect">
            <a:avLst/>
          </a:prstGeom>
          <a:noFill/>
          <a:ln/>
        </p:spPr>
        <p:txBody>
          <a:bodyPr wrap="none" lIns="0" tIns="0" rIns="0" bIns="0" rtlCol="0" anchor="t"/>
          <a:lstStyle/>
          <a:p>
            <a:pPr marL="0" indent="0" algn="l">
              <a:lnSpc>
                <a:spcPts val="2650"/>
              </a:lnSpc>
              <a:buNone/>
            </a:pPr>
            <a:r>
              <a:rPr lang="en-US" sz="2100" dirty="0">
                <a:solidFill>
                  <a:srgbClr val="FFE5E5"/>
                </a:solidFill>
                <a:latin typeface="Dela Gothic One" pitchFamily="34" charset="0"/>
                <a:ea typeface="Dela Gothic One" pitchFamily="34" charset="-122"/>
                <a:cs typeface="Dela Gothic One" pitchFamily="34" charset="-120"/>
              </a:rPr>
              <a:t>Data Quality Issues</a:t>
            </a:r>
            <a:endParaRPr lang="en-US" sz="2100" dirty="0"/>
          </a:p>
        </p:txBody>
      </p:sp>
      <p:sp>
        <p:nvSpPr>
          <p:cNvPr id="9" name="Text 4"/>
          <p:cNvSpPr/>
          <p:nvPr/>
        </p:nvSpPr>
        <p:spPr>
          <a:xfrm>
            <a:off x="6880265" y="4073009"/>
            <a:ext cx="7027307" cy="330517"/>
          </a:xfrm>
          <a:prstGeom prst="rect">
            <a:avLst/>
          </a:prstGeom>
          <a:noFill/>
          <a:ln/>
        </p:spPr>
        <p:txBody>
          <a:bodyPr wrap="none" lIns="0" tIns="0" rIns="0" bIns="0" rtlCol="0" anchor="t"/>
          <a:lstStyle/>
          <a:p>
            <a:pPr marL="0" indent="0" algn="l">
              <a:lnSpc>
                <a:spcPts val="2600"/>
              </a:lnSpc>
              <a:buNone/>
            </a:pPr>
            <a:r>
              <a:rPr lang="en-US" sz="1600" dirty="0">
                <a:solidFill>
                  <a:srgbClr val="FFE5E5"/>
                </a:solidFill>
                <a:latin typeface="DM Sans" pitchFamily="34" charset="0"/>
                <a:ea typeface="DM Sans" pitchFamily="34" charset="-122"/>
                <a:cs typeface="DM Sans" pitchFamily="34" charset="-120"/>
              </a:rPr>
              <a:t>Missing, outdated, or inconsistent data often lead to misleading results</a:t>
            </a:r>
            <a:endParaRPr lang="en-US" sz="1600" dirty="0"/>
          </a:p>
        </p:txBody>
      </p:sp>
      <p:pic>
        <p:nvPicPr>
          <p:cNvPr id="10" name="Image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86619" y="4822984"/>
            <a:ext cx="309682" cy="309682"/>
          </a:xfrm>
          <a:prstGeom prst="rect">
            <a:avLst/>
          </a:prstGeom>
        </p:spPr>
      </p:pic>
      <p:sp>
        <p:nvSpPr>
          <p:cNvPr id="11" name="Text 5"/>
          <p:cNvSpPr/>
          <p:nvPr/>
        </p:nvSpPr>
        <p:spPr>
          <a:xfrm>
            <a:off x="6880265" y="4816554"/>
            <a:ext cx="4306491" cy="339566"/>
          </a:xfrm>
          <a:prstGeom prst="rect">
            <a:avLst/>
          </a:prstGeom>
          <a:noFill/>
          <a:ln/>
        </p:spPr>
        <p:txBody>
          <a:bodyPr wrap="none" lIns="0" tIns="0" rIns="0" bIns="0" rtlCol="0" anchor="t"/>
          <a:lstStyle/>
          <a:p>
            <a:pPr marL="0" indent="0" algn="l">
              <a:lnSpc>
                <a:spcPts val="2650"/>
              </a:lnSpc>
              <a:buNone/>
            </a:pPr>
            <a:r>
              <a:rPr lang="en-US" sz="2100" dirty="0">
                <a:solidFill>
                  <a:srgbClr val="FFE5E5"/>
                </a:solidFill>
                <a:latin typeface="Dela Gothic One" pitchFamily="34" charset="0"/>
                <a:ea typeface="Dela Gothic One" pitchFamily="34" charset="-122"/>
                <a:cs typeface="Dela Gothic One" pitchFamily="34" charset="-120"/>
              </a:rPr>
              <a:t>Incomplete Understanding</a:t>
            </a:r>
            <a:endParaRPr lang="en-US" sz="2100" dirty="0"/>
          </a:p>
        </p:txBody>
      </p:sp>
      <p:sp>
        <p:nvSpPr>
          <p:cNvPr id="12" name="Text 6"/>
          <p:cNvSpPr/>
          <p:nvPr/>
        </p:nvSpPr>
        <p:spPr>
          <a:xfrm>
            <a:off x="6880265" y="5279946"/>
            <a:ext cx="7027307" cy="330517"/>
          </a:xfrm>
          <a:prstGeom prst="rect">
            <a:avLst/>
          </a:prstGeom>
          <a:noFill/>
          <a:ln/>
        </p:spPr>
        <p:txBody>
          <a:bodyPr wrap="none" lIns="0" tIns="0" rIns="0" bIns="0" rtlCol="0" anchor="t"/>
          <a:lstStyle/>
          <a:p>
            <a:pPr marL="0" indent="0" algn="l">
              <a:lnSpc>
                <a:spcPts val="2600"/>
              </a:lnSpc>
              <a:buNone/>
            </a:pPr>
            <a:r>
              <a:rPr lang="en-US" sz="1600" dirty="0">
                <a:solidFill>
                  <a:srgbClr val="FFE5E5"/>
                </a:solidFill>
                <a:latin typeface="DM Sans" pitchFamily="34" charset="0"/>
                <a:ea typeface="DM Sans" pitchFamily="34" charset="-122"/>
                <a:cs typeface="DM Sans" pitchFamily="34" charset="-120"/>
              </a:rPr>
              <a:t>Data cannot fully capture emotional or behavioral nuances</a:t>
            </a:r>
            <a:endParaRPr lang="en-US" sz="1600" dirty="0"/>
          </a:p>
        </p:txBody>
      </p:sp>
      <p:sp>
        <p:nvSpPr>
          <p:cNvPr id="13" name="Text 7"/>
          <p:cNvSpPr/>
          <p:nvPr/>
        </p:nvSpPr>
        <p:spPr>
          <a:xfrm>
            <a:off x="6209228" y="5842754"/>
            <a:ext cx="7698343" cy="1652588"/>
          </a:xfrm>
          <a:prstGeom prst="rect">
            <a:avLst/>
          </a:prstGeom>
          <a:noFill/>
          <a:ln/>
        </p:spPr>
        <p:txBody>
          <a:bodyPr wrap="square" lIns="0" tIns="0" rIns="0" bIns="0" rtlCol="0" anchor="t"/>
          <a:lstStyle/>
          <a:p>
            <a:pPr marL="0" indent="0" algn="l">
              <a:lnSpc>
                <a:spcPts val="2600"/>
              </a:lnSpc>
              <a:buNone/>
            </a:pPr>
            <a:r>
              <a:rPr lang="en-US" sz="1600" dirty="0">
                <a:solidFill>
                  <a:srgbClr val="FFE5E5"/>
                </a:solidFill>
                <a:latin typeface="DM Sans" pitchFamily="34" charset="0"/>
                <a:ea typeface="DM Sans" pitchFamily="34" charset="-122"/>
                <a:cs typeface="DM Sans" pitchFamily="34" charset="-120"/>
              </a:rPr>
              <a:t>To avoid these pitfalls, it's essential to maintain clean, regularly updated data and start with a small number of meaningful customer segments. The most successful companies are those that balance analytical precision with human understanding, combining analytics with qualitative research like customer surveys or interviews.</a:t>
            </a:r>
            <a:endParaRPr lang="en-US" sz="1600" dirty="0"/>
          </a:p>
        </p:txBody>
      </p:sp>
      <p:sp>
        <p:nvSpPr>
          <p:cNvPr id="14" name="Rectangle 13">
            <a:extLst>
              <a:ext uri="{FF2B5EF4-FFF2-40B4-BE49-F238E27FC236}">
                <a16:creationId xmlns:a16="http://schemas.microsoft.com/office/drawing/2014/main" id="{7A6A50C6-386E-8F0D-38BB-4031E0C2E265}"/>
              </a:ext>
            </a:extLst>
          </p:cNvPr>
          <p:cNvSpPr/>
          <p:nvPr/>
        </p:nvSpPr>
        <p:spPr>
          <a:xfrm>
            <a:off x="12831418" y="7603436"/>
            <a:ext cx="1789043" cy="56653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00BC5F13-CF3D-7A1B-860B-F57F16594E0A}"/>
              </a:ext>
            </a:extLst>
          </p:cNvPr>
          <p:cNvGrpSpPr/>
          <p:nvPr/>
        </p:nvGrpSpPr>
        <p:grpSpPr>
          <a:xfrm>
            <a:off x="12533245" y="41274"/>
            <a:ext cx="2017643" cy="566530"/>
            <a:chOff x="12612757" y="130725"/>
            <a:chExt cx="2017643" cy="566530"/>
          </a:xfrm>
        </p:grpSpPr>
        <p:sp>
          <p:nvSpPr>
            <p:cNvPr id="16" name="Rectangle: Rounded Corners 15">
              <a:extLst>
                <a:ext uri="{FF2B5EF4-FFF2-40B4-BE49-F238E27FC236}">
                  <a16:creationId xmlns:a16="http://schemas.microsoft.com/office/drawing/2014/main" id="{8D697C9A-151F-0416-3927-D74AF548B3AE}"/>
                </a:ext>
              </a:extLst>
            </p:cNvPr>
            <p:cNvSpPr/>
            <p:nvPr/>
          </p:nvSpPr>
          <p:spPr>
            <a:xfrm>
              <a:off x="12612757" y="130725"/>
              <a:ext cx="2017643" cy="566530"/>
            </a:xfrm>
            <a:prstGeom prst="roundRect">
              <a:avLst/>
            </a:prstGeom>
            <a:solidFill>
              <a:srgbClr val="D1373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5150"/>
                </a:lnSpc>
              </a:pPr>
              <a:endParaRPr lang="en-US" sz="1000" dirty="0"/>
            </a:p>
          </p:txBody>
        </p:sp>
        <p:sp>
          <p:nvSpPr>
            <p:cNvPr id="17" name="TextBox 16">
              <a:hlinkClick r:id="rId6" action="ppaction://hlinksldjump"/>
              <a:extLst>
                <a:ext uri="{FF2B5EF4-FFF2-40B4-BE49-F238E27FC236}">
                  <a16:creationId xmlns:a16="http://schemas.microsoft.com/office/drawing/2014/main" id="{13A4ED03-854F-9AF8-88F0-4396970675A5}"/>
                </a:ext>
              </a:extLst>
            </p:cNvPr>
            <p:cNvSpPr txBox="1"/>
            <p:nvPr/>
          </p:nvSpPr>
          <p:spPr>
            <a:xfrm>
              <a:off x="12612757" y="218661"/>
              <a:ext cx="2017643" cy="369332"/>
            </a:xfrm>
            <a:prstGeom prst="rect">
              <a:avLst/>
            </a:prstGeom>
            <a:noFill/>
          </p:spPr>
          <p:txBody>
            <a:bodyPr wrap="square" rtlCol="0">
              <a:spAutoFit/>
            </a:bodyPr>
            <a:lstStyle/>
            <a:p>
              <a:pPr algn="ctr"/>
              <a:r>
                <a:rPr lang="en-US" dirty="0">
                  <a:solidFill>
                    <a:srgbClr val="FAEBEB"/>
                  </a:solidFill>
                  <a:latin typeface="Dela Gothic One" pitchFamily="34" charset="0"/>
                  <a:ea typeface="Dela Gothic One" pitchFamily="34" charset="-122"/>
                  <a:cs typeface="Dela Gothic One" pitchFamily="34" charset="-120"/>
                </a:rPr>
                <a:t>Home Page</a:t>
              </a:r>
              <a:endParaRPr lang="en-US" dirty="0"/>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58309" y="740926"/>
            <a:ext cx="13113782" cy="1425416"/>
          </a:xfrm>
          <a:prstGeom prst="rect">
            <a:avLst/>
          </a:prstGeom>
          <a:noFill/>
          <a:ln/>
        </p:spPr>
        <p:txBody>
          <a:bodyPr wrap="squar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Real-World Applications and Conclusion</a:t>
            </a:r>
            <a:endParaRPr lang="en-US" sz="4450" dirty="0"/>
          </a:p>
        </p:txBody>
      </p:sp>
      <p:sp>
        <p:nvSpPr>
          <p:cNvPr id="3" name="Text 1"/>
          <p:cNvSpPr/>
          <p:nvPr/>
        </p:nvSpPr>
        <p:spPr>
          <a:xfrm>
            <a:off x="758309" y="2599611"/>
            <a:ext cx="13113782"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Global brands have demonstrated the power of combining segmentation with CLV analysis:</a:t>
            </a:r>
            <a:endParaRPr lang="en-US" sz="1700" dirty="0"/>
          </a:p>
        </p:txBody>
      </p:sp>
      <p:sp>
        <p:nvSpPr>
          <p:cNvPr id="4" name="Shape 2"/>
          <p:cNvSpPr/>
          <p:nvPr/>
        </p:nvSpPr>
        <p:spPr>
          <a:xfrm>
            <a:off x="758309" y="3190042"/>
            <a:ext cx="4226838" cy="2321362"/>
          </a:xfrm>
          <a:prstGeom prst="roundRect">
            <a:avLst>
              <a:gd name="adj" fmla="val 3920"/>
            </a:avLst>
          </a:prstGeom>
          <a:solidFill>
            <a:srgbClr val="740B0B"/>
          </a:solidFill>
          <a:ln w="7620">
            <a:solidFill>
              <a:srgbClr val="8D2424"/>
            </a:solidFill>
            <a:prstDash val="solid"/>
          </a:ln>
        </p:spPr>
        <p:txBody>
          <a:bodyPr/>
          <a:lstStyle/>
          <a:p>
            <a:endParaRPr lang="en-US"/>
          </a:p>
        </p:txBody>
      </p:sp>
      <p:sp>
        <p:nvSpPr>
          <p:cNvPr id="5" name="Text 3"/>
          <p:cNvSpPr/>
          <p:nvPr/>
        </p:nvSpPr>
        <p:spPr>
          <a:xfrm>
            <a:off x="982504" y="3414236"/>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Amazon</a:t>
            </a:r>
            <a:endParaRPr lang="en-US" sz="2200" dirty="0"/>
          </a:p>
        </p:txBody>
      </p:sp>
      <p:sp>
        <p:nvSpPr>
          <p:cNvPr id="6" name="Text 4"/>
          <p:cNvSpPr/>
          <p:nvPr/>
        </p:nvSpPr>
        <p:spPr>
          <a:xfrm>
            <a:off x="982504" y="3900368"/>
            <a:ext cx="3778448" cy="104013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Leverages behavioral data to personalize recommendations and forecast customer value</a:t>
            </a:r>
            <a:endParaRPr lang="en-US" sz="1700" dirty="0"/>
          </a:p>
        </p:txBody>
      </p:sp>
      <p:sp>
        <p:nvSpPr>
          <p:cNvPr id="7" name="Shape 5"/>
          <p:cNvSpPr/>
          <p:nvPr/>
        </p:nvSpPr>
        <p:spPr>
          <a:xfrm>
            <a:off x="5201722" y="3190042"/>
            <a:ext cx="4226838" cy="2321362"/>
          </a:xfrm>
          <a:prstGeom prst="roundRect">
            <a:avLst>
              <a:gd name="adj" fmla="val 3920"/>
            </a:avLst>
          </a:prstGeom>
          <a:solidFill>
            <a:srgbClr val="740B0B"/>
          </a:solidFill>
          <a:ln w="7620">
            <a:solidFill>
              <a:srgbClr val="8D2424"/>
            </a:solidFill>
            <a:prstDash val="solid"/>
          </a:ln>
        </p:spPr>
        <p:txBody>
          <a:bodyPr/>
          <a:lstStyle/>
          <a:p>
            <a:endParaRPr lang="en-US"/>
          </a:p>
        </p:txBody>
      </p:sp>
      <p:sp>
        <p:nvSpPr>
          <p:cNvPr id="8" name="Text 6"/>
          <p:cNvSpPr/>
          <p:nvPr/>
        </p:nvSpPr>
        <p:spPr>
          <a:xfrm>
            <a:off x="5425916" y="3414236"/>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Netflix</a:t>
            </a:r>
            <a:endParaRPr lang="en-US" sz="2200" dirty="0"/>
          </a:p>
        </p:txBody>
      </p:sp>
      <p:sp>
        <p:nvSpPr>
          <p:cNvPr id="9" name="Text 7"/>
          <p:cNvSpPr/>
          <p:nvPr/>
        </p:nvSpPr>
        <p:spPr>
          <a:xfrm>
            <a:off x="5425916" y="3900368"/>
            <a:ext cx="3778448" cy="104013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Uses segmentation to predict user engagement and reduce churn through tailored content suggestions</a:t>
            </a:r>
            <a:endParaRPr lang="en-US" sz="1700" dirty="0"/>
          </a:p>
        </p:txBody>
      </p:sp>
      <p:sp>
        <p:nvSpPr>
          <p:cNvPr id="10" name="Shape 8"/>
          <p:cNvSpPr/>
          <p:nvPr/>
        </p:nvSpPr>
        <p:spPr>
          <a:xfrm>
            <a:off x="9645134" y="3190042"/>
            <a:ext cx="4226957" cy="2321362"/>
          </a:xfrm>
          <a:prstGeom prst="roundRect">
            <a:avLst>
              <a:gd name="adj" fmla="val 3920"/>
            </a:avLst>
          </a:prstGeom>
          <a:solidFill>
            <a:srgbClr val="740B0B"/>
          </a:solidFill>
          <a:ln w="7620">
            <a:solidFill>
              <a:srgbClr val="8D2424"/>
            </a:solidFill>
            <a:prstDash val="solid"/>
          </a:ln>
        </p:spPr>
        <p:txBody>
          <a:bodyPr/>
          <a:lstStyle/>
          <a:p>
            <a:endParaRPr lang="en-US"/>
          </a:p>
        </p:txBody>
      </p:sp>
      <p:sp>
        <p:nvSpPr>
          <p:cNvPr id="11" name="Text 9"/>
          <p:cNvSpPr/>
          <p:nvPr/>
        </p:nvSpPr>
        <p:spPr>
          <a:xfrm>
            <a:off x="9869329" y="3414236"/>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Starbucks</a:t>
            </a:r>
            <a:endParaRPr lang="en-US" sz="2200" dirty="0"/>
          </a:p>
        </p:txBody>
      </p:sp>
      <p:sp>
        <p:nvSpPr>
          <p:cNvPr id="12" name="Text 10"/>
          <p:cNvSpPr/>
          <p:nvPr/>
        </p:nvSpPr>
        <p:spPr>
          <a:xfrm>
            <a:off x="9869329" y="3900368"/>
            <a:ext cx="3778568" cy="138684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Applies CLV models to reward loyal customers and increase repeat purchases through its rewards program</a:t>
            </a:r>
            <a:endParaRPr lang="en-US" sz="1700" dirty="0"/>
          </a:p>
        </p:txBody>
      </p:sp>
      <p:sp>
        <p:nvSpPr>
          <p:cNvPr id="13" name="Text 11"/>
          <p:cNvSpPr/>
          <p:nvPr/>
        </p:nvSpPr>
        <p:spPr>
          <a:xfrm>
            <a:off x="758309" y="5755124"/>
            <a:ext cx="13113782" cy="173355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In the context of our </a:t>
            </a:r>
            <a:r>
              <a:rPr lang="en-US" sz="1700" b="1" dirty="0">
                <a:solidFill>
                  <a:srgbClr val="FFE5E5"/>
                </a:solidFill>
                <a:latin typeface="DM Sans" pitchFamily="34" charset="0"/>
                <a:ea typeface="DM Sans" pitchFamily="34" charset="-122"/>
                <a:cs typeface="DM Sans" pitchFamily="34" charset="-120"/>
              </a:rPr>
              <a:t>Sales Forecasting and Performance Analysis Project</a:t>
            </a:r>
            <a:r>
              <a:rPr lang="en-US" sz="1700" dirty="0">
                <a:solidFill>
                  <a:srgbClr val="FFE5E5"/>
                </a:solidFill>
                <a:latin typeface="DM Sans" pitchFamily="34" charset="0"/>
                <a:ea typeface="DM Sans" pitchFamily="34" charset="-122"/>
                <a:cs typeface="DM Sans" pitchFamily="34" charset="-120"/>
              </a:rPr>
              <a:t>, customer segmentation and CLV prediction will be used to identify high-value customer groups, anticipate future demand, and visualize KPIs through Power BI dashboards. By integrating </a:t>
            </a:r>
            <a:r>
              <a:rPr lang="en-US" sz="1700" b="1" dirty="0">
                <a:solidFill>
                  <a:srgbClr val="FFE5E5"/>
                </a:solidFill>
                <a:latin typeface="DM Sans" pitchFamily="34" charset="0"/>
                <a:ea typeface="DM Sans" pitchFamily="34" charset="-122"/>
                <a:cs typeface="DM Sans" pitchFamily="34" charset="-120"/>
              </a:rPr>
              <a:t>MySQL</a:t>
            </a:r>
            <a:r>
              <a:rPr lang="en-US" sz="1700" dirty="0">
                <a:solidFill>
                  <a:srgbClr val="FFE5E5"/>
                </a:solidFill>
                <a:latin typeface="DM Sans" pitchFamily="34" charset="0"/>
                <a:ea typeface="DM Sans" pitchFamily="34" charset="-122"/>
                <a:cs typeface="DM Sans" pitchFamily="34" charset="-120"/>
              </a:rPr>
              <a:t>, </a:t>
            </a:r>
            <a:r>
              <a:rPr lang="en-US" sz="1700" b="1" dirty="0">
                <a:solidFill>
                  <a:srgbClr val="FFE5E5"/>
                </a:solidFill>
                <a:latin typeface="DM Sans" pitchFamily="34" charset="0"/>
                <a:ea typeface="DM Sans" pitchFamily="34" charset="-122"/>
                <a:cs typeface="DM Sans" pitchFamily="34" charset="-120"/>
              </a:rPr>
              <a:t>Python</a:t>
            </a:r>
            <a:r>
              <a:rPr lang="en-US" sz="1700" dirty="0">
                <a:solidFill>
                  <a:srgbClr val="FFE5E5"/>
                </a:solidFill>
                <a:latin typeface="DM Sans" pitchFamily="34" charset="0"/>
                <a:ea typeface="DM Sans" pitchFamily="34" charset="-122"/>
                <a:cs typeface="DM Sans" pitchFamily="34" charset="-120"/>
              </a:rPr>
              <a:t>, and </a:t>
            </a:r>
            <a:r>
              <a:rPr lang="en-US" sz="1700" b="1" dirty="0">
                <a:solidFill>
                  <a:srgbClr val="FFE5E5"/>
                </a:solidFill>
                <a:latin typeface="DM Sans" pitchFamily="34" charset="0"/>
                <a:ea typeface="DM Sans" pitchFamily="34" charset="-122"/>
                <a:cs typeface="DM Sans" pitchFamily="34" charset="-120"/>
              </a:rPr>
              <a:t>Power BI</a:t>
            </a:r>
            <a:r>
              <a:rPr lang="en-US" sz="1700" dirty="0">
                <a:solidFill>
                  <a:srgbClr val="FFE5E5"/>
                </a:solidFill>
                <a:latin typeface="DM Sans" pitchFamily="34" charset="0"/>
                <a:ea typeface="DM Sans" pitchFamily="34" charset="-122"/>
                <a:cs typeface="DM Sans" pitchFamily="34" charset="-120"/>
              </a:rPr>
              <a:t>, the project connects descriptive analytics (understanding who the customers are) with predictive analytics (forecasting their future behavior). This approach provides a clear, data-driven framework for enhancing decision-making and ensuring sustainable business growth.</a:t>
            </a:r>
            <a:endParaRPr lang="en-US" sz="1700" dirty="0"/>
          </a:p>
        </p:txBody>
      </p:sp>
      <p:grpSp>
        <p:nvGrpSpPr>
          <p:cNvPr id="14" name="Group 13">
            <a:extLst>
              <a:ext uri="{FF2B5EF4-FFF2-40B4-BE49-F238E27FC236}">
                <a16:creationId xmlns:a16="http://schemas.microsoft.com/office/drawing/2014/main" id="{1423D05C-8D5B-236C-BC4D-87AB6D0E35F1}"/>
              </a:ext>
            </a:extLst>
          </p:cNvPr>
          <p:cNvGrpSpPr/>
          <p:nvPr/>
        </p:nvGrpSpPr>
        <p:grpSpPr>
          <a:xfrm>
            <a:off x="12533245" y="41274"/>
            <a:ext cx="2017643" cy="566530"/>
            <a:chOff x="12612757" y="130725"/>
            <a:chExt cx="2017643" cy="566530"/>
          </a:xfrm>
        </p:grpSpPr>
        <p:sp>
          <p:nvSpPr>
            <p:cNvPr id="15" name="Rectangle: Rounded Corners 14">
              <a:extLst>
                <a:ext uri="{FF2B5EF4-FFF2-40B4-BE49-F238E27FC236}">
                  <a16:creationId xmlns:a16="http://schemas.microsoft.com/office/drawing/2014/main" id="{FD186D40-47E9-9F47-FEC3-2D61387234F1}"/>
                </a:ext>
              </a:extLst>
            </p:cNvPr>
            <p:cNvSpPr/>
            <p:nvPr/>
          </p:nvSpPr>
          <p:spPr>
            <a:xfrm>
              <a:off x="12612757" y="130725"/>
              <a:ext cx="2017643" cy="566530"/>
            </a:xfrm>
            <a:prstGeom prst="roundRect">
              <a:avLst/>
            </a:prstGeom>
            <a:solidFill>
              <a:srgbClr val="D1373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5150"/>
                </a:lnSpc>
              </a:pPr>
              <a:endParaRPr lang="en-US" sz="1000" dirty="0"/>
            </a:p>
          </p:txBody>
        </p:sp>
        <p:sp>
          <p:nvSpPr>
            <p:cNvPr id="16" name="TextBox 15">
              <a:hlinkClick r:id="rId3" action="ppaction://hlinksldjump"/>
              <a:extLst>
                <a:ext uri="{FF2B5EF4-FFF2-40B4-BE49-F238E27FC236}">
                  <a16:creationId xmlns:a16="http://schemas.microsoft.com/office/drawing/2014/main" id="{4D3F3AE6-B17A-12A0-48BE-64C93709BC18}"/>
                </a:ext>
              </a:extLst>
            </p:cNvPr>
            <p:cNvSpPr txBox="1"/>
            <p:nvPr/>
          </p:nvSpPr>
          <p:spPr>
            <a:xfrm>
              <a:off x="12612757" y="218661"/>
              <a:ext cx="2017643" cy="369332"/>
            </a:xfrm>
            <a:prstGeom prst="rect">
              <a:avLst/>
            </a:prstGeom>
            <a:noFill/>
          </p:spPr>
          <p:txBody>
            <a:bodyPr wrap="square" rtlCol="0">
              <a:spAutoFit/>
            </a:bodyPr>
            <a:lstStyle/>
            <a:p>
              <a:pPr algn="ctr"/>
              <a:r>
                <a:rPr lang="en-US" dirty="0">
                  <a:solidFill>
                    <a:srgbClr val="FAEBEB"/>
                  </a:solidFill>
                  <a:latin typeface="Dela Gothic One" pitchFamily="34" charset="0"/>
                  <a:ea typeface="Dela Gothic One" pitchFamily="34" charset="-122"/>
                  <a:cs typeface="Dela Gothic One" pitchFamily="34" charset="-120"/>
                </a:rPr>
                <a:t>Home Page</a:t>
              </a:r>
              <a:endParaRPr lang="en-US" dirty="0"/>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3402092"/>
            <a:ext cx="7627382" cy="1425416"/>
          </a:xfrm>
          <a:prstGeom prst="rect">
            <a:avLst/>
          </a:prstGeom>
          <a:noFill/>
          <a:ln/>
        </p:spPr>
        <p:txBody>
          <a:bodyPr wrap="squar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Sales Analytics KPIs – Superstore Dataset</a:t>
            </a:r>
            <a:endParaRPr lang="en-US" sz="44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2848332"/>
            <a:ext cx="5701546" cy="712708"/>
          </a:xfrm>
          <a:prstGeom prst="rect">
            <a:avLst/>
          </a:prstGeom>
          <a:noFill/>
          <a:ln/>
        </p:spPr>
        <p:txBody>
          <a:bodyPr wrap="non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Introduction</a:t>
            </a:r>
            <a:endParaRPr lang="en-US" sz="4450" dirty="0"/>
          </a:p>
        </p:txBody>
      </p:sp>
      <p:sp>
        <p:nvSpPr>
          <p:cNvPr id="3" name="Text 1"/>
          <p:cNvSpPr/>
          <p:nvPr/>
        </p:nvSpPr>
        <p:spPr>
          <a:xfrm>
            <a:off x="758309" y="3994309"/>
            <a:ext cx="13113782" cy="138684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In any retail or sales-focused organization, </a:t>
            </a:r>
            <a:r>
              <a:rPr lang="en-US" sz="1700" b="1" dirty="0">
                <a:solidFill>
                  <a:srgbClr val="FFE5E5"/>
                </a:solidFill>
                <a:latin typeface="DM Sans" pitchFamily="34" charset="0"/>
                <a:ea typeface="DM Sans" pitchFamily="34" charset="-122"/>
                <a:cs typeface="DM Sans" pitchFamily="34" charset="-120"/>
              </a:rPr>
              <a:t>Key Performance Indicators (KPIs)</a:t>
            </a:r>
            <a:r>
              <a:rPr lang="en-US" sz="1700" dirty="0">
                <a:solidFill>
                  <a:srgbClr val="FFE5E5"/>
                </a:solidFill>
                <a:latin typeface="DM Sans" pitchFamily="34" charset="0"/>
                <a:ea typeface="DM Sans" pitchFamily="34" charset="-122"/>
                <a:cs typeface="DM Sans" pitchFamily="34" charset="-120"/>
              </a:rPr>
              <a:t> play a crucial role in measuring business health, tracking growth, and identifying opportunities for improvement. Within the context of the </a:t>
            </a:r>
            <a:r>
              <a:rPr lang="en-US" sz="1700" i="1" dirty="0">
                <a:solidFill>
                  <a:srgbClr val="FFE5E5"/>
                </a:solidFill>
                <a:latin typeface="DM Sans" pitchFamily="34" charset="0"/>
                <a:ea typeface="DM Sans" pitchFamily="34" charset="-122"/>
                <a:cs typeface="DM Sans" pitchFamily="34" charset="-120"/>
              </a:rPr>
              <a:t>Superstore Dataset</a:t>
            </a:r>
            <a:r>
              <a:rPr lang="en-US" sz="1700" dirty="0">
                <a:solidFill>
                  <a:srgbClr val="FFE5E5"/>
                </a:solidFill>
                <a:latin typeface="DM Sans" pitchFamily="34" charset="0"/>
                <a:ea typeface="DM Sans" pitchFamily="34" charset="-122"/>
                <a:cs typeface="DM Sans" pitchFamily="34" charset="-120"/>
              </a:rPr>
              <a:t>, KPIs help analyze sales performance, profitability, customer behavior, and operational efficiency. These metrics enable data-driven decision-making and provide actionable insights to enhance overall business outcomes.</a:t>
            </a:r>
            <a:endParaRPr lang="en-US" sz="1700" dirty="0"/>
          </a:p>
        </p:txBody>
      </p:sp>
      <p:grpSp>
        <p:nvGrpSpPr>
          <p:cNvPr id="4" name="Group 3">
            <a:extLst>
              <a:ext uri="{FF2B5EF4-FFF2-40B4-BE49-F238E27FC236}">
                <a16:creationId xmlns:a16="http://schemas.microsoft.com/office/drawing/2014/main" id="{8E5C56C0-57B6-F7DB-1997-AF7773B1E018}"/>
              </a:ext>
            </a:extLst>
          </p:cNvPr>
          <p:cNvGrpSpPr/>
          <p:nvPr/>
        </p:nvGrpSpPr>
        <p:grpSpPr>
          <a:xfrm>
            <a:off x="12533245" y="41274"/>
            <a:ext cx="2017643" cy="566530"/>
            <a:chOff x="12612757" y="130725"/>
            <a:chExt cx="2017643" cy="566530"/>
          </a:xfrm>
        </p:grpSpPr>
        <p:sp>
          <p:nvSpPr>
            <p:cNvPr id="5" name="Rectangle: Rounded Corners 4">
              <a:extLst>
                <a:ext uri="{FF2B5EF4-FFF2-40B4-BE49-F238E27FC236}">
                  <a16:creationId xmlns:a16="http://schemas.microsoft.com/office/drawing/2014/main" id="{E21EB666-E3F9-673F-7101-F3FA6DED68FD}"/>
                </a:ext>
              </a:extLst>
            </p:cNvPr>
            <p:cNvSpPr/>
            <p:nvPr/>
          </p:nvSpPr>
          <p:spPr>
            <a:xfrm>
              <a:off x="12612757" y="130725"/>
              <a:ext cx="2017643" cy="566530"/>
            </a:xfrm>
            <a:prstGeom prst="roundRect">
              <a:avLst/>
            </a:prstGeom>
            <a:solidFill>
              <a:srgbClr val="D1373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5150"/>
                </a:lnSpc>
              </a:pPr>
              <a:endParaRPr lang="en-US" sz="1000" dirty="0"/>
            </a:p>
          </p:txBody>
        </p:sp>
        <p:sp>
          <p:nvSpPr>
            <p:cNvPr id="6" name="TextBox 5">
              <a:hlinkClick r:id="rId3" action="ppaction://hlinksldjump"/>
              <a:extLst>
                <a:ext uri="{FF2B5EF4-FFF2-40B4-BE49-F238E27FC236}">
                  <a16:creationId xmlns:a16="http://schemas.microsoft.com/office/drawing/2014/main" id="{0D735A15-AB8E-66F6-D637-083019BD8D54}"/>
                </a:ext>
              </a:extLst>
            </p:cNvPr>
            <p:cNvSpPr txBox="1"/>
            <p:nvPr/>
          </p:nvSpPr>
          <p:spPr>
            <a:xfrm>
              <a:off x="12612757" y="218661"/>
              <a:ext cx="2017643" cy="369332"/>
            </a:xfrm>
            <a:prstGeom prst="rect">
              <a:avLst/>
            </a:prstGeom>
            <a:noFill/>
          </p:spPr>
          <p:txBody>
            <a:bodyPr wrap="square" rtlCol="0">
              <a:spAutoFit/>
            </a:bodyPr>
            <a:lstStyle/>
            <a:p>
              <a:pPr algn="ctr"/>
              <a:r>
                <a:rPr lang="en-US" dirty="0">
                  <a:solidFill>
                    <a:srgbClr val="FAEBEB"/>
                  </a:solidFill>
                  <a:latin typeface="Dela Gothic One" pitchFamily="34" charset="0"/>
                  <a:ea typeface="Dela Gothic One" pitchFamily="34" charset="-122"/>
                  <a:cs typeface="Dela Gothic One" pitchFamily="34" charset="-120"/>
                </a:rPr>
                <a:t>Home Page</a:t>
              </a:r>
              <a:endParaRPr lang="en-US" dirty="0"/>
            </a:p>
          </p:txBody>
        </p:sp>
      </p:grpSp>
      <p:sp>
        <p:nvSpPr>
          <p:cNvPr id="7" name="Rectangle 6">
            <a:extLst>
              <a:ext uri="{FF2B5EF4-FFF2-40B4-BE49-F238E27FC236}">
                <a16:creationId xmlns:a16="http://schemas.microsoft.com/office/drawing/2014/main" id="{62C94F74-5700-D7C7-AEB8-F83EAAE9090B}"/>
              </a:ext>
            </a:extLst>
          </p:cNvPr>
          <p:cNvSpPr/>
          <p:nvPr/>
        </p:nvSpPr>
        <p:spPr>
          <a:xfrm>
            <a:off x="12831418" y="7603436"/>
            <a:ext cx="1789043" cy="56653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00194" y="743664"/>
            <a:ext cx="7564279" cy="564118"/>
          </a:xfrm>
          <a:prstGeom prst="rect">
            <a:avLst/>
          </a:prstGeom>
          <a:noFill/>
          <a:ln/>
        </p:spPr>
        <p:txBody>
          <a:bodyPr wrap="none" lIns="0" tIns="0" rIns="0" bIns="0" rtlCol="0" anchor="t"/>
          <a:lstStyle/>
          <a:p>
            <a:pPr marL="0" indent="0" algn="l">
              <a:lnSpc>
                <a:spcPts val="4400"/>
              </a:lnSpc>
              <a:buNone/>
            </a:pPr>
            <a:r>
              <a:rPr lang="en-US" sz="3550" dirty="0">
                <a:solidFill>
                  <a:srgbClr val="FAEBEB"/>
                </a:solidFill>
                <a:latin typeface="Dela Gothic One" pitchFamily="34" charset="0"/>
                <a:ea typeface="Dela Gothic One" pitchFamily="34" charset="-122"/>
                <a:cs typeface="Dela Gothic One" pitchFamily="34" charset="-120"/>
              </a:rPr>
              <a:t>Revenue &amp; Profitability KPIs</a:t>
            </a:r>
            <a:endParaRPr lang="en-US" sz="3550" dirty="0"/>
          </a:p>
        </p:txBody>
      </p:sp>
      <p:sp>
        <p:nvSpPr>
          <p:cNvPr id="3" name="Shape 1"/>
          <p:cNvSpPr/>
          <p:nvPr/>
        </p:nvSpPr>
        <p:spPr>
          <a:xfrm>
            <a:off x="600194" y="1650683"/>
            <a:ext cx="4362331" cy="3825240"/>
          </a:xfrm>
          <a:prstGeom prst="roundRect">
            <a:avLst>
              <a:gd name="adj" fmla="val 1883"/>
            </a:avLst>
          </a:prstGeom>
          <a:solidFill>
            <a:srgbClr val="0A0A0A">
              <a:alpha val="95000"/>
            </a:srgbClr>
          </a:solidFill>
          <a:ln w="22860">
            <a:solidFill>
              <a:srgbClr val="8D2424"/>
            </a:solidFill>
            <a:prstDash val="solid"/>
          </a:ln>
        </p:spPr>
        <p:txBody>
          <a:bodyPr/>
          <a:lstStyle/>
          <a:p>
            <a:endParaRPr lang="en-US"/>
          </a:p>
        </p:txBody>
      </p:sp>
      <p:sp>
        <p:nvSpPr>
          <p:cNvPr id="4" name="Text 2"/>
          <p:cNvSpPr/>
          <p:nvPr/>
        </p:nvSpPr>
        <p:spPr>
          <a:xfrm>
            <a:off x="794504" y="1844993"/>
            <a:ext cx="2256592" cy="281940"/>
          </a:xfrm>
          <a:prstGeom prst="rect">
            <a:avLst/>
          </a:prstGeom>
          <a:noFill/>
          <a:ln/>
        </p:spPr>
        <p:txBody>
          <a:bodyPr wrap="none" lIns="0" tIns="0" rIns="0" bIns="0" rtlCol="0" anchor="t"/>
          <a:lstStyle/>
          <a:p>
            <a:pPr marL="0" indent="0" algn="l">
              <a:lnSpc>
                <a:spcPts val="2200"/>
              </a:lnSpc>
              <a:buNone/>
            </a:pPr>
            <a:r>
              <a:rPr lang="en-US" sz="1750" dirty="0">
                <a:solidFill>
                  <a:srgbClr val="FFE5E5"/>
                </a:solidFill>
                <a:latin typeface="Dela Gothic One" pitchFamily="34" charset="0"/>
                <a:ea typeface="Dela Gothic One" pitchFamily="34" charset="-122"/>
                <a:cs typeface="Dela Gothic One" pitchFamily="34" charset="-120"/>
              </a:rPr>
              <a:t>Total Sales</a:t>
            </a:r>
            <a:endParaRPr lang="en-US" sz="1750" dirty="0"/>
          </a:p>
        </p:txBody>
      </p:sp>
      <p:sp>
        <p:nvSpPr>
          <p:cNvPr id="5" name="Text 3"/>
          <p:cNvSpPr/>
          <p:nvPr/>
        </p:nvSpPr>
        <p:spPr>
          <a:xfrm>
            <a:off x="794504" y="2229803"/>
            <a:ext cx="3973711" cy="548640"/>
          </a:xfrm>
          <a:prstGeom prst="rect">
            <a:avLst/>
          </a:prstGeom>
          <a:noFill/>
          <a:ln/>
        </p:spPr>
        <p:txBody>
          <a:bodyPr wrap="square" lIns="0" tIns="0" rIns="0" bIns="0" rtlCol="0" anchor="t"/>
          <a:lstStyle/>
          <a:p>
            <a:pPr marL="0" indent="0" algn="l">
              <a:lnSpc>
                <a:spcPts val="2150"/>
              </a:lnSpc>
              <a:buNone/>
            </a:pPr>
            <a:r>
              <a:rPr lang="en-US" sz="1350" b="1" dirty="0">
                <a:solidFill>
                  <a:srgbClr val="FFE5E5"/>
                </a:solidFill>
                <a:latin typeface="DM Sans" pitchFamily="34" charset="0"/>
                <a:ea typeface="DM Sans" pitchFamily="34" charset="-122"/>
                <a:cs typeface="DM Sans" pitchFamily="34" charset="-120"/>
              </a:rPr>
              <a:t>Definition:</a:t>
            </a:r>
            <a:r>
              <a:rPr lang="en-US" sz="1350" dirty="0">
                <a:solidFill>
                  <a:srgbClr val="FFE5E5"/>
                </a:solidFill>
                <a:latin typeface="DM Sans" pitchFamily="34" charset="0"/>
                <a:ea typeface="DM Sans" pitchFamily="34" charset="-122"/>
                <a:cs typeface="DM Sans" pitchFamily="34" charset="-120"/>
              </a:rPr>
              <a:t> The total revenue generated from all customer orders before deductions or discounts.</a:t>
            </a:r>
            <a:endParaRPr lang="en-US" sz="1350" dirty="0"/>
          </a:p>
        </p:txBody>
      </p:sp>
      <p:sp>
        <p:nvSpPr>
          <p:cNvPr id="6" name="Text 4"/>
          <p:cNvSpPr/>
          <p:nvPr/>
        </p:nvSpPr>
        <p:spPr>
          <a:xfrm>
            <a:off x="794504" y="2881313"/>
            <a:ext cx="3973711" cy="274320"/>
          </a:xfrm>
          <a:prstGeom prst="rect">
            <a:avLst/>
          </a:prstGeom>
          <a:noFill/>
          <a:ln/>
        </p:spPr>
        <p:txBody>
          <a:bodyPr wrap="none" lIns="0" tIns="0" rIns="0" bIns="0" rtlCol="0" anchor="t"/>
          <a:lstStyle/>
          <a:p>
            <a:pPr marL="0" indent="0" algn="l">
              <a:lnSpc>
                <a:spcPts val="2150"/>
              </a:lnSpc>
              <a:buNone/>
            </a:pPr>
            <a:r>
              <a:rPr lang="en-US" sz="1350" b="1" dirty="0">
                <a:solidFill>
                  <a:srgbClr val="FFE5E5"/>
                </a:solidFill>
                <a:latin typeface="DM Sans" pitchFamily="34" charset="0"/>
                <a:ea typeface="DM Sans" pitchFamily="34" charset="-122"/>
                <a:cs typeface="DM Sans" pitchFamily="34" charset="-120"/>
              </a:rPr>
              <a:t>Formula:</a:t>
            </a:r>
            <a:r>
              <a:rPr lang="en-US" sz="1350" dirty="0">
                <a:solidFill>
                  <a:srgbClr val="FFE5E5"/>
                </a:solidFill>
                <a:latin typeface="DM Sans" pitchFamily="34" charset="0"/>
                <a:ea typeface="DM Sans" pitchFamily="34" charset="-122"/>
                <a:cs typeface="DM Sans" pitchFamily="34" charset="-120"/>
              </a:rPr>
              <a:t> Total Sales = SUM(Sales)</a:t>
            </a:r>
            <a:endParaRPr lang="en-US" sz="1350" dirty="0"/>
          </a:p>
        </p:txBody>
      </p:sp>
      <p:sp>
        <p:nvSpPr>
          <p:cNvPr id="7" name="Text 5"/>
          <p:cNvSpPr/>
          <p:nvPr/>
        </p:nvSpPr>
        <p:spPr>
          <a:xfrm>
            <a:off x="794504" y="3258502"/>
            <a:ext cx="3973711" cy="1097280"/>
          </a:xfrm>
          <a:prstGeom prst="rect">
            <a:avLst/>
          </a:prstGeom>
          <a:noFill/>
          <a:ln/>
        </p:spPr>
        <p:txBody>
          <a:bodyPr wrap="square" lIns="0" tIns="0" rIns="0" bIns="0" rtlCol="0" anchor="t"/>
          <a:lstStyle/>
          <a:p>
            <a:pPr marL="0" indent="0" algn="l">
              <a:lnSpc>
                <a:spcPts val="2150"/>
              </a:lnSpc>
              <a:buNone/>
            </a:pPr>
            <a:r>
              <a:rPr lang="en-US" sz="1350" b="1" dirty="0">
                <a:solidFill>
                  <a:srgbClr val="FFE5E5"/>
                </a:solidFill>
                <a:latin typeface="DM Sans" pitchFamily="34" charset="0"/>
                <a:ea typeface="DM Sans" pitchFamily="34" charset="-122"/>
                <a:cs typeface="DM Sans" pitchFamily="34" charset="-120"/>
              </a:rPr>
              <a:t>Relevance:</a:t>
            </a:r>
            <a:r>
              <a:rPr lang="en-US" sz="1350" dirty="0">
                <a:solidFill>
                  <a:srgbClr val="FFE5E5"/>
                </a:solidFill>
                <a:latin typeface="DM Sans" pitchFamily="34" charset="0"/>
                <a:ea typeface="DM Sans" pitchFamily="34" charset="-122"/>
                <a:cs typeface="DM Sans" pitchFamily="34" charset="-120"/>
              </a:rPr>
              <a:t> Measures the overall scale of business activity. A consistent upward trend indicates market expansion and improved performance.</a:t>
            </a:r>
            <a:endParaRPr lang="en-US" sz="1350" dirty="0"/>
          </a:p>
        </p:txBody>
      </p:sp>
      <p:sp>
        <p:nvSpPr>
          <p:cNvPr id="8" name="Text 6"/>
          <p:cNvSpPr/>
          <p:nvPr/>
        </p:nvSpPr>
        <p:spPr>
          <a:xfrm>
            <a:off x="794504" y="4458653"/>
            <a:ext cx="3973711" cy="822960"/>
          </a:xfrm>
          <a:prstGeom prst="rect">
            <a:avLst/>
          </a:prstGeom>
          <a:noFill/>
          <a:ln/>
        </p:spPr>
        <p:txBody>
          <a:bodyPr wrap="square" lIns="0" tIns="0" rIns="0" bIns="0" rtlCol="0" anchor="t"/>
          <a:lstStyle/>
          <a:p>
            <a:pPr marL="0" indent="0" algn="l">
              <a:lnSpc>
                <a:spcPts val="2150"/>
              </a:lnSpc>
              <a:buNone/>
            </a:pPr>
            <a:r>
              <a:rPr lang="en-US" sz="1350" b="1" dirty="0">
                <a:solidFill>
                  <a:srgbClr val="FFE5E5"/>
                </a:solidFill>
                <a:latin typeface="DM Sans" pitchFamily="34" charset="0"/>
                <a:ea typeface="DM Sans" pitchFamily="34" charset="-122"/>
                <a:cs typeface="DM Sans" pitchFamily="34" charset="-120"/>
              </a:rPr>
              <a:t>Application:</a:t>
            </a:r>
            <a:r>
              <a:rPr lang="en-US" sz="1350" dirty="0">
                <a:solidFill>
                  <a:srgbClr val="FFE5E5"/>
                </a:solidFill>
                <a:latin typeface="DM Sans" pitchFamily="34" charset="0"/>
                <a:ea typeface="DM Sans" pitchFamily="34" charset="-122"/>
                <a:cs typeface="DM Sans" pitchFamily="34" charset="-120"/>
              </a:rPr>
              <a:t> Calculated from the Sales column in the dataset, and can be visualized monthly or regionally using Power BI or SQL aggregation.</a:t>
            </a:r>
            <a:endParaRPr lang="en-US" sz="1350" dirty="0"/>
          </a:p>
        </p:txBody>
      </p:sp>
      <p:sp>
        <p:nvSpPr>
          <p:cNvPr id="9" name="Shape 7"/>
          <p:cNvSpPr/>
          <p:nvPr/>
        </p:nvSpPr>
        <p:spPr>
          <a:xfrm>
            <a:off x="5133975" y="1650683"/>
            <a:ext cx="4362331" cy="3825240"/>
          </a:xfrm>
          <a:prstGeom prst="roundRect">
            <a:avLst>
              <a:gd name="adj" fmla="val 1883"/>
            </a:avLst>
          </a:prstGeom>
          <a:solidFill>
            <a:srgbClr val="0A0A0A">
              <a:alpha val="95000"/>
            </a:srgbClr>
          </a:solidFill>
          <a:ln w="22860">
            <a:solidFill>
              <a:srgbClr val="8D2424"/>
            </a:solidFill>
            <a:prstDash val="solid"/>
          </a:ln>
        </p:spPr>
        <p:txBody>
          <a:bodyPr/>
          <a:lstStyle/>
          <a:p>
            <a:endParaRPr lang="en-US"/>
          </a:p>
        </p:txBody>
      </p:sp>
      <p:sp>
        <p:nvSpPr>
          <p:cNvPr id="10" name="Text 8"/>
          <p:cNvSpPr/>
          <p:nvPr/>
        </p:nvSpPr>
        <p:spPr>
          <a:xfrm>
            <a:off x="5328285" y="1844993"/>
            <a:ext cx="2256592" cy="281940"/>
          </a:xfrm>
          <a:prstGeom prst="rect">
            <a:avLst/>
          </a:prstGeom>
          <a:noFill/>
          <a:ln/>
        </p:spPr>
        <p:txBody>
          <a:bodyPr wrap="none" lIns="0" tIns="0" rIns="0" bIns="0" rtlCol="0" anchor="t"/>
          <a:lstStyle/>
          <a:p>
            <a:pPr marL="0" indent="0" algn="l">
              <a:lnSpc>
                <a:spcPts val="2200"/>
              </a:lnSpc>
              <a:buNone/>
            </a:pPr>
            <a:r>
              <a:rPr lang="en-US" sz="1750" dirty="0">
                <a:solidFill>
                  <a:srgbClr val="FFE5E5"/>
                </a:solidFill>
                <a:latin typeface="Dela Gothic One" pitchFamily="34" charset="0"/>
                <a:ea typeface="Dela Gothic One" pitchFamily="34" charset="-122"/>
                <a:cs typeface="Dela Gothic One" pitchFamily="34" charset="-120"/>
              </a:rPr>
              <a:t>Total Profit</a:t>
            </a:r>
            <a:endParaRPr lang="en-US" sz="1750" dirty="0"/>
          </a:p>
        </p:txBody>
      </p:sp>
      <p:sp>
        <p:nvSpPr>
          <p:cNvPr id="11" name="Text 9"/>
          <p:cNvSpPr/>
          <p:nvPr/>
        </p:nvSpPr>
        <p:spPr>
          <a:xfrm>
            <a:off x="5328285" y="2229803"/>
            <a:ext cx="3973711" cy="548640"/>
          </a:xfrm>
          <a:prstGeom prst="rect">
            <a:avLst/>
          </a:prstGeom>
          <a:noFill/>
          <a:ln/>
        </p:spPr>
        <p:txBody>
          <a:bodyPr wrap="square" lIns="0" tIns="0" rIns="0" bIns="0" rtlCol="0" anchor="t"/>
          <a:lstStyle/>
          <a:p>
            <a:pPr marL="0" indent="0" algn="l">
              <a:lnSpc>
                <a:spcPts val="2150"/>
              </a:lnSpc>
              <a:buNone/>
            </a:pPr>
            <a:r>
              <a:rPr lang="en-US" sz="1350" b="1" dirty="0">
                <a:solidFill>
                  <a:srgbClr val="FFE5E5"/>
                </a:solidFill>
                <a:latin typeface="DM Sans" pitchFamily="34" charset="0"/>
                <a:ea typeface="DM Sans" pitchFamily="34" charset="-122"/>
                <a:cs typeface="DM Sans" pitchFamily="34" charset="-120"/>
              </a:rPr>
              <a:t>Definition:</a:t>
            </a:r>
            <a:r>
              <a:rPr lang="en-US" sz="1350" dirty="0">
                <a:solidFill>
                  <a:srgbClr val="FFE5E5"/>
                </a:solidFill>
                <a:latin typeface="DM Sans" pitchFamily="34" charset="0"/>
                <a:ea typeface="DM Sans" pitchFamily="34" charset="-122"/>
                <a:cs typeface="DM Sans" pitchFamily="34" charset="-120"/>
              </a:rPr>
              <a:t> The total earnings after deducting costs from sales.</a:t>
            </a:r>
            <a:endParaRPr lang="en-US" sz="1350" dirty="0"/>
          </a:p>
        </p:txBody>
      </p:sp>
      <p:sp>
        <p:nvSpPr>
          <p:cNvPr id="12" name="Text 10"/>
          <p:cNvSpPr/>
          <p:nvPr/>
        </p:nvSpPr>
        <p:spPr>
          <a:xfrm>
            <a:off x="5328285" y="2881313"/>
            <a:ext cx="3973711" cy="274320"/>
          </a:xfrm>
          <a:prstGeom prst="rect">
            <a:avLst/>
          </a:prstGeom>
          <a:noFill/>
          <a:ln/>
        </p:spPr>
        <p:txBody>
          <a:bodyPr wrap="none" lIns="0" tIns="0" rIns="0" bIns="0" rtlCol="0" anchor="t"/>
          <a:lstStyle/>
          <a:p>
            <a:pPr marL="0" indent="0" algn="l">
              <a:lnSpc>
                <a:spcPts val="2150"/>
              </a:lnSpc>
              <a:buNone/>
            </a:pPr>
            <a:r>
              <a:rPr lang="en-US" sz="1350" b="1" dirty="0">
                <a:solidFill>
                  <a:srgbClr val="FFE5E5"/>
                </a:solidFill>
                <a:latin typeface="DM Sans" pitchFamily="34" charset="0"/>
                <a:ea typeface="DM Sans" pitchFamily="34" charset="-122"/>
                <a:cs typeface="DM Sans" pitchFamily="34" charset="-120"/>
              </a:rPr>
              <a:t>Formula:</a:t>
            </a:r>
            <a:r>
              <a:rPr lang="en-US" sz="1350" dirty="0">
                <a:solidFill>
                  <a:srgbClr val="FFE5E5"/>
                </a:solidFill>
                <a:latin typeface="DM Sans" pitchFamily="34" charset="0"/>
                <a:ea typeface="DM Sans" pitchFamily="34" charset="-122"/>
                <a:cs typeface="DM Sans" pitchFamily="34" charset="-120"/>
              </a:rPr>
              <a:t> Total Profit = SUM(Profit)</a:t>
            </a:r>
            <a:endParaRPr lang="en-US" sz="1350" dirty="0"/>
          </a:p>
        </p:txBody>
      </p:sp>
      <p:sp>
        <p:nvSpPr>
          <p:cNvPr id="13" name="Text 11"/>
          <p:cNvSpPr/>
          <p:nvPr/>
        </p:nvSpPr>
        <p:spPr>
          <a:xfrm>
            <a:off x="5328285" y="3258502"/>
            <a:ext cx="3973711" cy="822960"/>
          </a:xfrm>
          <a:prstGeom prst="rect">
            <a:avLst/>
          </a:prstGeom>
          <a:noFill/>
          <a:ln/>
        </p:spPr>
        <p:txBody>
          <a:bodyPr wrap="square" lIns="0" tIns="0" rIns="0" bIns="0" rtlCol="0" anchor="t"/>
          <a:lstStyle/>
          <a:p>
            <a:pPr marL="0" indent="0" algn="l">
              <a:lnSpc>
                <a:spcPts val="2150"/>
              </a:lnSpc>
              <a:buNone/>
            </a:pPr>
            <a:r>
              <a:rPr lang="en-US" sz="1350" b="1" dirty="0">
                <a:solidFill>
                  <a:srgbClr val="FFE5E5"/>
                </a:solidFill>
                <a:latin typeface="DM Sans" pitchFamily="34" charset="0"/>
                <a:ea typeface="DM Sans" pitchFamily="34" charset="-122"/>
                <a:cs typeface="DM Sans" pitchFamily="34" charset="-120"/>
              </a:rPr>
              <a:t>Relevance:</a:t>
            </a:r>
            <a:r>
              <a:rPr lang="en-US" sz="1350" dirty="0">
                <a:solidFill>
                  <a:srgbClr val="FFE5E5"/>
                </a:solidFill>
                <a:latin typeface="DM Sans" pitchFamily="34" charset="0"/>
                <a:ea typeface="DM Sans" pitchFamily="34" charset="-122"/>
                <a:cs typeface="DM Sans" pitchFamily="34" charset="-120"/>
              </a:rPr>
              <a:t> Indicates financial efficiency and helps compare performance across product categories or regions.</a:t>
            </a:r>
            <a:endParaRPr lang="en-US" sz="1350" dirty="0"/>
          </a:p>
        </p:txBody>
      </p:sp>
      <p:sp>
        <p:nvSpPr>
          <p:cNvPr id="14" name="Shape 12"/>
          <p:cNvSpPr/>
          <p:nvPr/>
        </p:nvSpPr>
        <p:spPr>
          <a:xfrm>
            <a:off x="9667756" y="1650683"/>
            <a:ext cx="4362450" cy="3825240"/>
          </a:xfrm>
          <a:prstGeom prst="roundRect">
            <a:avLst>
              <a:gd name="adj" fmla="val 1883"/>
            </a:avLst>
          </a:prstGeom>
          <a:solidFill>
            <a:srgbClr val="0A0A0A">
              <a:alpha val="95000"/>
            </a:srgbClr>
          </a:solidFill>
          <a:ln w="22860">
            <a:solidFill>
              <a:srgbClr val="8D2424"/>
            </a:solidFill>
            <a:prstDash val="solid"/>
          </a:ln>
        </p:spPr>
        <p:txBody>
          <a:bodyPr/>
          <a:lstStyle/>
          <a:p>
            <a:endParaRPr lang="en-US"/>
          </a:p>
        </p:txBody>
      </p:sp>
      <p:sp>
        <p:nvSpPr>
          <p:cNvPr id="15" name="Text 13"/>
          <p:cNvSpPr/>
          <p:nvPr/>
        </p:nvSpPr>
        <p:spPr>
          <a:xfrm>
            <a:off x="9862066" y="1844993"/>
            <a:ext cx="2256592" cy="281940"/>
          </a:xfrm>
          <a:prstGeom prst="rect">
            <a:avLst/>
          </a:prstGeom>
          <a:noFill/>
          <a:ln/>
        </p:spPr>
        <p:txBody>
          <a:bodyPr wrap="none" lIns="0" tIns="0" rIns="0" bIns="0" rtlCol="0" anchor="t"/>
          <a:lstStyle/>
          <a:p>
            <a:pPr marL="0" indent="0" algn="l">
              <a:lnSpc>
                <a:spcPts val="2200"/>
              </a:lnSpc>
              <a:buNone/>
            </a:pPr>
            <a:r>
              <a:rPr lang="en-US" sz="1750" dirty="0">
                <a:solidFill>
                  <a:srgbClr val="FFE5E5"/>
                </a:solidFill>
                <a:latin typeface="Dela Gothic One" pitchFamily="34" charset="0"/>
                <a:ea typeface="Dela Gothic One" pitchFamily="34" charset="-122"/>
                <a:cs typeface="Dela Gothic One" pitchFamily="34" charset="-120"/>
              </a:rPr>
              <a:t>Profit Margin (%)</a:t>
            </a:r>
            <a:endParaRPr lang="en-US" sz="1750" dirty="0"/>
          </a:p>
        </p:txBody>
      </p:sp>
      <p:sp>
        <p:nvSpPr>
          <p:cNvPr id="16" name="Text 14"/>
          <p:cNvSpPr/>
          <p:nvPr/>
        </p:nvSpPr>
        <p:spPr>
          <a:xfrm>
            <a:off x="9862066" y="2229803"/>
            <a:ext cx="3973830" cy="548640"/>
          </a:xfrm>
          <a:prstGeom prst="rect">
            <a:avLst/>
          </a:prstGeom>
          <a:noFill/>
          <a:ln/>
        </p:spPr>
        <p:txBody>
          <a:bodyPr wrap="square" lIns="0" tIns="0" rIns="0" bIns="0" rtlCol="0" anchor="t"/>
          <a:lstStyle/>
          <a:p>
            <a:pPr marL="0" indent="0" algn="l">
              <a:lnSpc>
                <a:spcPts val="2150"/>
              </a:lnSpc>
              <a:buNone/>
            </a:pPr>
            <a:r>
              <a:rPr lang="en-US" sz="1350" b="1" dirty="0">
                <a:solidFill>
                  <a:srgbClr val="FFE5E5"/>
                </a:solidFill>
                <a:latin typeface="DM Sans" pitchFamily="34" charset="0"/>
                <a:ea typeface="DM Sans" pitchFamily="34" charset="-122"/>
                <a:cs typeface="DM Sans" pitchFamily="34" charset="-120"/>
              </a:rPr>
              <a:t>Definition:</a:t>
            </a:r>
            <a:r>
              <a:rPr lang="en-US" sz="1350" dirty="0">
                <a:solidFill>
                  <a:srgbClr val="FFE5E5"/>
                </a:solidFill>
                <a:latin typeface="DM Sans" pitchFamily="34" charset="0"/>
                <a:ea typeface="DM Sans" pitchFamily="34" charset="-122"/>
                <a:cs typeface="DM Sans" pitchFamily="34" charset="-120"/>
              </a:rPr>
              <a:t> The percentage of sales revenue that represents profit.</a:t>
            </a:r>
            <a:endParaRPr lang="en-US" sz="1350" dirty="0"/>
          </a:p>
        </p:txBody>
      </p:sp>
      <p:sp>
        <p:nvSpPr>
          <p:cNvPr id="17" name="Text 15"/>
          <p:cNvSpPr/>
          <p:nvPr/>
        </p:nvSpPr>
        <p:spPr>
          <a:xfrm>
            <a:off x="9862066" y="2881313"/>
            <a:ext cx="3973830" cy="274320"/>
          </a:xfrm>
          <a:prstGeom prst="rect">
            <a:avLst/>
          </a:prstGeom>
          <a:noFill/>
          <a:ln/>
        </p:spPr>
        <p:txBody>
          <a:bodyPr wrap="none" lIns="0" tIns="0" rIns="0" bIns="0" rtlCol="0" anchor="t"/>
          <a:lstStyle/>
          <a:p>
            <a:pPr marL="0" indent="0" algn="l">
              <a:lnSpc>
                <a:spcPts val="2150"/>
              </a:lnSpc>
              <a:buNone/>
            </a:pPr>
            <a:r>
              <a:rPr lang="en-US" sz="1350" b="1" dirty="0">
                <a:solidFill>
                  <a:srgbClr val="FFE5E5"/>
                </a:solidFill>
                <a:latin typeface="DM Sans" pitchFamily="34" charset="0"/>
                <a:ea typeface="DM Sans" pitchFamily="34" charset="-122"/>
                <a:cs typeface="DM Sans" pitchFamily="34" charset="-120"/>
              </a:rPr>
              <a:t>Formula:</a:t>
            </a:r>
            <a:r>
              <a:rPr lang="en-US" sz="1350" dirty="0">
                <a:solidFill>
                  <a:srgbClr val="FFE5E5"/>
                </a:solidFill>
                <a:latin typeface="DM Sans" pitchFamily="34" charset="0"/>
                <a:ea typeface="DM Sans" pitchFamily="34" charset="-122"/>
                <a:cs typeface="DM Sans" pitchFamily="34" charset="-120"/>
              </a:rPr>
              <a:t> Profit Margin = (Profit / Sales) × 100</a:t>
            </a:r>
            <a:endParaRPr lang="en-US" sz="1350" dirty="0"/>
          </a:p>
        </p:txBody>
      </p:sp>
      <p:sp>
        <p:nvSpPr>
          <p:cNvPr id="18" name="Text 16"/>
          <p:cNvSpPr/>
          <p:nvPr/>
        </p:nvSpPr>
        <p:spPr>
          <a:xfrm>
            <a:off x="9862066" y="3258502"/>
            <a:ext cx="3973830" cy="548640"/>
          </a:xfrm>
          <a:prstGeom prst="rect">
            <a:avLst/>
          </a:prstGeom>
          <a:noFill/>
          <a:ln/>
        </p:spPr>
        <p:txBody>
          <a:bodyPr wrap="square" lIns="0" tIns="0" rIns="0" bIns="0" rtlCol="0" anchor="t"/>
          <a:lstStyle/>
          <a:p>
            <a:pPr marL="0" indent="0" algn="l">
              <a:lnSpc>
                <a:spcPts val="2150"/>
              </a:lnSpc>
              <a:buNone/>
            </a:pPr>
            <a:r>
              <a:rPr lang="en-US" sz="1350" b="1" dirty="0">
                <a:solidFill>
                  <a:srgbClr val="FFE5E5"/>
                </a:solidFill>
                <a:latin typeface="DM Sans" pitchFamily="34" charset="0"/>
                <a:ea typeface="DM Sans" pitchFamily="34" charset="-122"/>
                <a:cs typeface="DM Sans" pitchFamily="34" charset="-120"/>
              </a:rPr>
              <a:t>Relevance:</a:t>
            </a:r>
            <a:r>
              <a:rPr lang="en-US" sz="1350" dirty="0">
                <a:solidFill>
                  <a:srgbClr val="FFE5E5"/>
                </a:solidFill>
                <a:latin typeface="DM Sans" pitchFamily="34" charset="0"/>
                <a:ea typeface="DM Sans" pitchFamily="34" charset="-122"/>
                <a:cs typeface="DM Sans" pitchFamily="34" charset="-120"/>
              </a:rPr>
              <a:t> Evaluates pricing strategy and cost control.</a:t>
            </a:r>
            <a:endParaRPr lang="en-US" sz="1350" dirty="0"/>
          </a:p>
        </p:txBody>
      </p:sp>
      <p:sp>
        <p:nvSpPr>
          <p:cNvPr id="19" name="Text 17"/>
          <p:cNvSpPr/>
          <p:nvPr/>
        </p:nvSpPr>
        <p:spPr>
          <a:xfrm>
            <a:off x="9862066" y="3910013"/>
            <a:ext cx="3973830" cy="822960"/>
          </a:xfrm>
          <a:prstGeom prst="rect">
            <a:avLst/>
          </a:prstGeom>
          <a:noFill/>
          <a:ln/>
        </p:spPr>
        <p:txBody>
          <a:bodyPr wrap="square" lIns="0" tIns="0" rIns="0" bIns="0" rtlCol="0" anchor="t"/>
          <a:lstStyle/>
          <a:p>
            <a:pPr marL="0" indent="0" algn="l">
              <a:lnSpc>
                <a:spcPts val="2150"/>
              </a:lnSpc>
              <a:buNone/>
            </a:pPr>
            <a:r>
              <a:rPr lang="en-US" sz="1350" b="1" dirty="0">
                <a:solidFill>
                  <a:srgbClr val="FFE5E5"/>
                </a:solidFill>
                <a:latin typeface="DM Sans" pitchFamily="34" charset="0"/>
                <a:ea typeface="DM Sans" pitchFamily="34" charset="-122"/>
                <a:cs typeface="DM Sans" pitchFamily="34" charset="-120"/>
              </a:rPr>
              <a:t>Insight:</a:t>
            </a:r>
            <a:r>
              <a:rPr lang="en-US" sz="1350" dirty="0">
                <a:solidFill>
                  <a:srgbClr val="FFE5E5"/>
                </a:solidFill>
                <a:latin typeface="DM Sans" pitchFamily="34" charset="0"/>
                <a:ea typeface="DM Sans" pitchFamily="34" charset="-122"/>
                <a:cs typeface="DM Sans" pitchFamily="34" charset="-120"/>
              </a:rPr>
              <a:t> A high margin reflects efficient pricing, while a low margin may indicate excessive discounts or high operating costs.</a:t>
            </a:r>
            <a:endParaRPr lang="en-US" sz="1350" dirty="0"/>
          </a:p>
        </p:txBody>
      </p:sp>
      <p:sp>
        <p:nvSpPr>
          <p:cNvPr id="20" name="Text 18"/>
          <p:cNvSpPr/>
          <p:nvPr/>
        </p:nvSpPr>
        <p:spPr>
          <a:xfrm>
            <a:off x="600194" y="5733098"/>
            <a:ext cx="4375071" cy="338376"/>
          </a:xfrm>
          <a:prstGeom prst="rect">
            <a:avLst/>
          </a:prstGeom>
          <a:noFill/>
          <a:ln/>
        </p:spPr>
        <p:txBody>
          <a:bodyPr wrap="none" lIns="0" tIns="0" rIns="0" bIns="0" rtlCol="0" anchor="t"/>
          <a:lstStyle/>
          <a:p>
            <a:pPr marL="0" indent="0" algn="l">
              <a:lnSpc>
                <a:spcPts val="2650"/>
              </a:lnSpc>
              <a:buNone/>
            </a:pPr>
            <a:r>
              <a:rPr lang="en-US" sz="2100" dirty="0">
                <a:solidFill>
                  <a:srgbClr val="FAEBEB"/>
                </a:solidFill>
                <a:latin typeface="Dela Gothic One" pitchFamily="34" charset="0"/>
                <a:ea typeface="Dela Gothic One" pitchFamily="34" charset="-122"/>
                <a:cs typeface="Dela Gothic One" pitchFamily="34" charset="-120"/>
              </a:rPr>
              <a:t>Additional Revenue Metrics</a:t>
            </a:r>
            <a:endParaRPr lang="en-US" sz="2100" dirty="0"/>
          </a:p>
        </p:txBody>
      </p:sp>
      <p:sp>
        <p:nvSpPr>
          <p:cNvPr id="21" name="Text 19"/>
          <p:cNvSpPr/>
          <p:nvPr/>
        </p:nvSpPr>
        <p:spPr>
          <a:xfrm>
            <a:off x="600194" y="6328648"/>
            <a:ext cx="13430012" cy="548640"/>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FFE5E5"/>
                </a:solidFill>
                <a:latin typeface="DM Sans" pitchFamily="34" charset="0"/>
                <a:ea typeface="DM Sans" pitchFamily="34" charset="-122"/>
                <a:cs typeface="DM Sans" pitchFamily="34" charset="-120"/>
              </a:rPr>
              <a:t>Average Order Value (AOV):</a:t>
            </a:r>
            <a:r>
              <a:rPr lang="en-US" sz="1350" dirty="0">
                <a:solidFill>
                  <a:srgbClr val="FFE5E5"/>
                </a:solidFill>
                <a:latin typeface="DM Sans" pitchFamily="34" charset="0"/>
                <a:ea typeface="DM Sans" pitchFamily="34" charset="-122"/>
                <a:cs typeface="DM Sans" pitchFamily="34" charset="-120"/>
              </a:rPr>
              <a:t> The average amount of money spent per customer order. Formula: AOV = SUM(Sales) / COUNT(DISTINCT Order ID). Helps understand purchasing behavior and supports strategic pricing or bundling.</a:t>
            </a:r>
            <a:endParaRPr lang="en-US" sz="1350" dirty="0"/>
          </a:p>
        </p:txBody>
      </p:sp>
      <p:sp>
        <p:nvSpPr>
          <p:cNvPr id="22" name="Text 20"/>
          <p:cNvSpPr/>
          <p:nvPr/>
        </p:nvSpPr>
        <p:spPr>
          <a:xfrm>
            <a:off x="600194" y="6937296"/>
            <a:ext cx="13430012" cy="548640"/>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FFE5E5"/>
                </a:solidFill>
                <a:latin typeface="DM Sans" pitchFamily="34" charset="0"/>
                <a:ea typeface="DM Sans" pitchFamily="34" charset="-122"/>
                <a:cs typeface="DM Sans" pitchFamily="34" charset="-120"/>
              </a:rPr>
              <a:t>Sales by Category and Sub-Category:</a:t>
            </a:r>
            <a:r>
              <a:rPr lang="en-US" sz="1350" dirty="0">
                <a:solidFill>
                  <a:srgbClr val="FFE5E5"/>
                </a:solidFill>
                <a:latin typeface="DM Sans" pitchFamily="34" charset="0"/>
                <a:ea typeface="DM Sans" pitchFamily="34" charset="-122"/>
                <a:cs typeface="DM Sans" pitchFamily="34" charset="-120"/>
              </a:rPr>
              <a:t> Distribution of total sales across product categories and sub-categories. Formula: SUM(Sales) GROUP BY Category / Sub-Category. Identifies best-performing products and informs inventory or marketing focus.</a:t>
            </a:r>
            <a:endParaRPr lang="en-US" sz="1350" dirty="0"/>
          </a:p>
        </p:txBody>
      </p:sp>
      <p:grpSp>
        <p:nvGrpSpPr>
          <p:cNvPr id="23" name="Group 22">
            <a:extLst>
              <a:ext uri="{FF2B5EF4-FFF2-40B4-BE49-F238E27FC236}">
                <a16:creationId xmlns:a16="http://schemas.microsoft.com/office/drawing/2014/main" id="{B37864DE-190E-9EA7-CC46-7C2445DEFDB5}"/>
              </a:ext>
            </a:extLst>
          </p:cNvPr>
          <p:cNvGrpSpPr/>
          <p:nvPr/>
        </p:nvGrpSpPr>
        <p:grpSpPr>
          <a:xfrm>
            <a:off x="12533245" y="41274"/>
            <a:ext cx="2017643" cy="566530"/>
            <a:chOff x="12612757" y="130725"/>
            <a:chExt cx="2017643" cy="566530"/>
          </a:xfrm>
        </p:grpSpPr>
        <p:sp>
          <p:nvSpPr>
            <p:cNvPr id="24" name="Rectangle: Rounded Corners 23">
              <a:extLst>
                <a:ext uri="{FF2B5EF4-FFF2-40B4-BE49-F238E27FC236}">
                  <a16:creationId xmlns:a16="http://schemas.microsoft.com/office/drawing/2014/main" id="{A3AD9544-3C00-14E0-35F7-AB274916B8F6}"/>
                </a:ext>
              </a:extLst>
            </p:cNvPr>
            <p:cNvSpPr/>
            <p:nvPr/>
          </p:nvSpPr>
          <p:spPr>
            <a:xfrm>
              <a:off x="12612757" y="130725"/>
              <a:ext cx="2017643" cy="566530"/>
            </a:xfrm>
            <a:prstGeom prst="roundRect">
              <a:avLst/>
            </a:prstGeom>
            <a:solidFill>
              <a:srgbClr val="D1373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5150"/>
                </a:lnSpc>
              </a:pPr>
              <a:endParaRPr lang="en-US" sz="1000" dirty="0"/>
            </a:p>
          </p:txBody>
        </p:sp>
        <p:sp>
          <p:nvSpPr>
            <p:cNvPr id="25" name="TextBox 24">
              <a:hlinkClick r:id="rId3" action="ppaction://hlinksldjump"/>
              <a:extLst>
                <a:ext uri="{FF2B5EF4-FFF2-40B4-BE49-F238E27FC236}">
                  <a16:creationId xmlns:a16="http://schemas.microsoft.com/office/drawing/2014/main" id="{F8E5422F-09B6-8236-596D-EE283DFE875B}"/>
                </a:ext>
              </a:extLst>
            </p:cNvPr>
            <p:cNvSpPr txBox="1"/>
            <p:nvPr/>
          </p:nvSpPr>
          <p:spPr>
            <a:xfrm>
              <a:off x="12612757" y="218661"/>
              <a:ext cx="2017643" cy="369332"/>
            </a:xfrm>
            <a:prstGeom prst="rect">
              <a:avLst/>
            </a:prstGeom>
            <a:noFill/>
          </p:spPr>
          <p:txBody>
            <a:bodyPr wrap="square" rtlCol="0">
              <a:spAutoFit/>
            </a:bodyPr>
            <a:lstStyle/>
            <a:p>
              <a:pPr algn="ctr"/>
              <a:r>
                <a:rPr lang="en-US" dirty="0">
                  <a:solidFill>
                    <a:srgbClr val="FAEBEB"/>
                  </a:solidFill>
                  <a:latin typeface="Dela Gothic One" pitchFamily="34" charset="0"/>
                  <a:ea typeface="Dela Gothic One" pitchFamily="34" charset="-122"/>
                  <a:cs typeface="Dela Gothic One" pitchFamily="34" charset="-120"/>
                </a:rPr>
                <a:t>Home Page</a:t>
              </a:r>
              <a:endParaRPr lang="en-US" dirty="0"/>
            </a:p>
          </p:txBody>
        </p:sp>
      </p:grpSp>
      <p:sp>
        <p:nvSpPr>
          <p:cNvPr id="26" name="Rectangle 25">
            <a:extLst>
              <a:ext uri="{FF2B5EF4-FFF2-40B4-BE49-F238E27FC236}">
                <a16:creationId xmlns:a16="http://schemas.microsoft.com/office/drawing/2014/main" id="{F3180B46-FB79-D303-A69C-E178A4D27980}"/>
              </a:ext>
            </a:extLst>
          </p:cNvPr>
          <p:cNvSpPr/>
          <p:nvPr/>
        </p:nvSpPr>
        <p:spPr>
          <a:xfrm>
            <a:off x="12831418" y="7603436"/>
            <a:ext cx="1789043" cy="56653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80323" y="593527"/>
            <a:ext cx="6629995" cy="639366"/>
          </a:xfrm>
          <a:prstGeom prst="rect">
            <a:avLst/>
          </a:prstGeom>
          <a:noFill/>
          <a:ln/>
        </p:spPr>
        <p:txBody>
          <a:bodyPr wrap="none" lIns="0" tIns="0" rIns="0" bIns="0" rtlCol="0" anchor="t"/>
          <a:lstStyle/>
          <a:p>
            <a:pPr marL="0" indent="0" algn="l">
              <a:lnSpc>
                <a:spcPts val="5000"/>
              </a:lnSpc>
              <a:buNone/>
            </a:pPr>
            <a:r>
              <a:rPr lang="en-US" sz="4000" dirty="0">
                <a:solidFill>
                  <a:srgbClr val="FAEBEB"/>
                </a:solidFill>
                <a:latin typeface="Dela Gothic One" pitchFamily="34" charset="0"/>
                <a:ea typeface="Dela Gothic One" pitchFamily="34" charset="-122"/>
                <a:cs typeface="Dela Gothic One" pitchFamily="34" charset="-120"/>
              </a:rPr>
              <a:t>Sales Efficiency KPIs</a:t>
            </a:r>
            <a:endParaRPr lang="en-US" sz="4000" dirty="0"/>
          </a:p>
        </p:txBody>
      </p:sp>
      <p:sp>
        <p:nvSpPr>
          <p:cNvPr id="3" name="Shape 1"/>
          <p:cNvSpPr/>
          <p:nvPr/>
        </p:nvSpPr>
        <p:spPr>
          <a:xfrm>
            <a:off x="680323" y="1621631"/>
            <a:ext cx="4293632" cy="3677722"/>
          </a:xfrm>
          <a:prstGeom prst="roundRect">
            <a:avLst>
              <a:gd name="adj" fmla="val 2220"/>
            </a:avLst>
          </a:prstGeom>
          <a:solidFill>
            <a:srgbClr val="C91313"/>
          </a:solidFill>
          <a:ln w="7620">
            <a:solidFill>
              <a:srgbClr val="E22C2C"/>
            </a:solidFill>
            <a:prstDash val="solid"/>
          </a:ln>
        </p:spPr>
        <p:txBody>
          <a:bodyPr/>
          <a:lstStyle/>
          <a:p>
            <a:endParaRPr lang="en-US"/>
          </a:p>
        </p:txBody>
      </p:sp>
      <p:sp>
        <p:nvSpPr>
          <p:cNvPr id="4" name="Text 2"/>
          <p:cNvSpPr/>
          <p:nvPr/>
        </p:nvSpPr>
        <p:spPr>
          <a:xfrm>
            <a:off x="882253" y="1823561"/>
            <a:ext cx="2793325" cy="319683"/>
          </a:xfrm>
          <a:prstGeom prst="rect">
            <a:avLst/>
          </a:prstGeom>
          <a:noFill/>
          <a:ln/>
        </p:spPr>
        <p:txBody>
          <a:bodyPr wrap="none" lIns="0" tIns="0" rIns="0" bIns="0" rtlCol="0" anchor="t"/>
          <a:lstStyle/>
          <a:p>
            <a:pPr marL="0" indent="0" algn="l">
              <a:lnSpc>
                <a:spcPts val="2500"/>
              </a:lnSpc>
              <a:buNone/>
            </a:pPr>
            <a:r>
              <a:rPr lang="en-US" sz="2000" dirty="0">
                <a:solidFill>
                  <a:srgbClr val="FFFFFF"/>
                </a:solidFill>
                <a:latin typeface="Dela Gothic One" pitchFamily="34" charset="0"/>
                <a:ea typeface="Dela Gothic One" pitchFamily="34" charset="-122"/>
                <a:cs typeface="Dela Gothic One" pitchFamily="34" charset="-120"/>
              </a:rPr>
              <a:t>Sales Growth Rate</a:t>
            </a:r>
            <a:endParaRPr lang="en-US" sz="2000" dirty="0"/>
          </a:p>
        </p:txBody>
      </p:sp>
      <p:sp>
        <p:nvSpPr>
          <p:cNvPr id="5" name="Text 3"/>
          <p:cNvSpPr/>
          <p:nvPr/>
        </p:nvSpPr>
        <p:spPr>
          <a:xfrm>
            <a:off x="882253" y="2259806"/>
            <a:ext cx="3889772" cy="621983"/>
          </a:xfrm>
          <a:prstGeom prst="rect">
            <a:avLst/>
          </a:prstGeom>
          <a:noFill/>
          <a:ln/>
        </p:spPr>
        <p:txBody>
          <a:bodyPr wrap="square" lIns="0" tIns="0" rIns="0" bIns="0" rtlCol="0" anchor="t"/>
          <a:lstStyle/>
          <a:p>
            <a:pPr marL="0" indent="0" algn="l">
              <a:lnSpc>
                <a:spcPts val="2400"/>
              </a:lnSpc>
              <a:buNone/>
            </a:pPr>
            <a:r>
              <a:rPr lang="en-US" sz="1500" b="1" dirty="0">
                <a:solidFill>
                  <a:srgbClr val="FFFFFF"/>
                </a:solidFill>
                <a:latin typeface="DM Sans" pitchFamily="34" charset="0"/>
                <a:ea typeface="DM Sans" pitchFamily="34" charset="-122"/>
                <a:cs typeface="DM Sans" pitchFamily="34" charset="-120"/>
              </a:rPr>
              <a:t>Definition:</a:t>
            </a:r>
            <a:r>
              <a:rPr lang="en-US" sz="1500" dirty="0">
                <a:solidFill>
                  <a:srgbClr val="FFFFFF"/>
                </a:solidFill>
                <a:latin typeface="DM Sans" pitchFamily="34" charset="0"/>
                <a:ea typeface="DM Sans" pitchFamily="34" charset="-122"/>
                <a:cs typeface="DM Sans" pitchFamily="34" charset="-120"/>
              </a:rPr>
              <a:t> Measures the rate at which sales increase over time.</a:t>
            </a:r>
            <a:endParaRPr lang="en-US" sz="1500" dirty="0"/>
          </a:p>
        </p:txBody>
      </p:sp>
      <p:sp>
        <p:nvSpPr>
          <p:cNvPr id="6" name="Text 4"/>
          <p:cNvSpPr/>
          <p:nvPr/>
        </p:nvSpPr>
        <p:spPr>
          <a:xfrm>
            <a:off x="882253" y="2998351"/>
            <a:ext cx="3889772" cy="621983"/>
          </a:xfrm>
          <a:prstGeom prst="rect">
            <a:avLst/>
          </a:prstGeom>
          <a:noFill/>
          <a:ln/>
        </p:spPr>
        <p:txBody>
          <a:bodyPr wrap="square" lIns="0" tIns="0" rIns="0" bIns="0" rtlCol="0" anchor="t"/>
          <a:lstStyle/>
          <a:p>
            <a:pPr marL="0" indent="0" algn="l">
              <a:lnSpc>
                <a:spcPts val="2400"/>
              </a:lnSpc>
              <a:buNone/>
            </a:pPr>
            <a:r>
              <a:rPr lang="en-US" sz="1500" b="1" dirty="0">
                <a:solidFill>
                  <a:srgbClr val="FFFFFF"/>
                </a:solidFill>
                <a:latin typeface="DM Sans" pitchFamily="34" charset="0"/>
                <a:ea typeface="DM Sans" pitchFamily="34" charset="-122"/>
                <a:cs typeface="DM Sans" pitchFamily="34" charset="-120"/>
              </a:rPr>
              <a:t>Formula:</a:t>
            </a:r>
            <a:r>
              <a:rPr lang="en-US" sz="1500" dirty="0">
                <a:solidFill>
                  <a:srgbClr val="FFFFFF"/>
                </a:solidFill>
                <a:latin typeface="DM Sans" pitchFamily="34" charset="0"/>
                <a:ea typeface="DM Sans" pitchFamily="34" charset="-122"/>
                <a:cs typeface="DM Sans" pitchFamily="34" charset="-120"/>
              </a:rPr>
              <a:t> ((Current Period Sales – Previous Period Sales) / Previous Period Sales) × 100</a:t>
            </a:r>
            <a:endParaRPr lang="en-US" sz="1500" dirty="0"/>
          </a:p>
        </p:txBody>
      </p:sp>
      <p:sp>
        <p:nvSpPr>
          <p:cNvPr id="7" name="Text 5"/>
          <p:cNvSpPr/>
          <p:nvPr/>
        </p:nvSpPr>
        <p:spPr>
          <a:xfrm>
            <a:off x="882253" y="3736896"/>
            <a:ext cx="3889772" cy="621983"/>
          </a:xfrm>
          <a:prstGeom prst="rect">
            <a:avLst/>
          </a:prstGeom>
          <a:noFill/>
          <a:ln/>
        </p:spPr>
        <p:txBody>
          <a:bodyPr wrap="square" lIns="0" tIns="0" rIns="0" bIns="0" rtlCol="0" anchor="t"/>
          <a:lstStyle/>
          <a:p>
            <a:pPr marL="0" indent="0" algn="l">
              <a:lnSpc>
                <a:spcPts val="2400"/>
              </a:lnSpc>
              <a:buNone/>
            </a:pPr>
            <a:r>
              <a:rPr lang="en-US" sz="1500" b="1" dirty="0">
                <a:solidFill>
                  <a:srgbClr val="FFFFFF"/>
                </a:solidFill>
                <a:latin typeface="DM Sans" pitchFamily="34" charset="0"/>
                <a:ea typeface="DM Sans" pitchFamily="34" charset="-122"/>
                <a:cs typeface="DM Sans" pitchFamily="34" charset="-120"/>
              </a:rPr>
              <a:t>Relevance:</a:t>
            </a:r>
            <a:r>
              <a:rPr lang="en-US" sz="1500" dirty="0">
                <a:solidFill>
                  <a:srgbClr val="FFFFFF"/>
                </a:solidFill>
                <a:latin typeface="DM Sans" pitchFamily="34" charset="0"/>
                <a:ea typeface="DM Sans" pitchFamily="34" charset="-122"/>
                <a:cs typeface="DM Sans" pitchFamily="34" charset="-120"/>
              </a:rPr>
              <a:t> Indicates business momentum and market performance.</a:t>
            </a:r>
            <a:endParaRPr lang="en-US" sz="1500" dirty="0"/>
          </a:p>
        </p:txBody>
      </p:sp>
      <p:sp>
        <p:nvSpPr>
          <p:cNvPr id="8" name="Text 6"/>
          <p:cNvSpPr/>
          <p:nvPr/>
        </p:nvSpPr>
        <p:spPr>
          <a:xfrm>
            <a:off x="882253" y="4475440"/>
            <a:ext cx="3889772" cy="621983"/>
          </a:xfrm>
          <a:prstGeom prst="rect">
            <a:avLst/>
          </a:prstGeom>
          <a:noFill/>
          <a:ln/>
        </p:spPr>
        <p:txBody>
          <a:bodyPr wrap="square" lIns="0" tIns="0" rIns="0" bIns="0" rtlCol="0" anchor="t"/>
          <a:lstStyle/>
          <a:p>
            <a:pPr marL="0" indent="0" algn="l">
              <a:lnSpc>
                <a:spcPts val="2400"/>
              </a:lnSpc>
              <a:buNone/>
            </a:pPr>
            <a:r>
              <a:rPr lang="en-US" sz="1500" b="1" dirty="0">
                <a:solidFill>
                  <a:srgbClr val="FFFFFF"/>
                </a:solidFill>
                <a:latin typeface="DM Sans" pitchFamily="34" charset="0"/>
                <a:ea typeface="DM Sans" pitchFamily="34" charset="-122"/>
                <a:cs typeface="DM Sans" pitchFamily="34" charset="-120"/>
              </a:rPr>
              <a:t>Application:</a:t>
            </a:r>
            <a:r>
              <a:rPr lang="en-US" sz="1500" dirty="0">
                <a:solidFill>
                  <a:srgbClr val="FFFFFF"/>
                </a:solidFill>
                <a:latin typeface="DM Sans" pitchFamily="34" charset="0"/>
                <a:ea typeface="DM Sans" pitchFamily="34" charset="-122"/>
                <a:cs typeface="DM Sans" pitchFamily="34" charset="-120"/>
              </a:rPr>
              <a:t> Can be calculated monthly or quarterly using Order Date and Sales.</a:t>
            </a:r>
            <a:endParaRPr lang="en-US" sz="1500" dirty="0"/>
          </a:p>
        </p:txBody>
      </p:sp>
      <p:sp>
        <p:nvSpPr>
          <p:cNvPr id="9" name="Shape 7"/>
          <p:cNvSpPr/>
          <p:nvPr/>
        </p:nvSpPr>
        <p:spPr>
          <a:xfrm>
            <a:off x="5168265" y="1621631"/>
            <a:ext cx="4293751" cy="3677722"/>
          </a:xfrm>
          <a:prstGeom prst="roundRect">
            <a:avLst>
              <a:gd name="adj" fmla="val 2220"/>
            </a:avLst>
          </a:prstGeom>
          <a:solidFill>
            <a:srgbClr val="740B0A"/>
          </a:solidFill>
          <a:ln w="7620">
            <a:solidFill>
              <a:srgbClr val="8D2423"/>
            </a:solidFill>
            <a:prstDash val="solid"/>
          </a:ln>
        </p:spPr>
        <p:txBody>
          <a:bodyPr/>
          <a:lstStyle/>
          <a:p>
            <a:endParaRPr lang="en-US"/>
          </a:p>
        </p:txBody>
      </p:sp>
      <p:sp>
        <p:nvSpPr>
          <p:cNvPr id="10" name="Text 8"/>
          <p:cNvSpPr/>
          <p:nvPr/>
        </p:nvSpPr>
        <p:spPr>
          <a:xfrm>
            <a:off x="5370195" y="1823561"/>
            <a:ext cx="2557582" cy="319683"/>
          </a:xfrm>
          <a:prstGeom prst="rect">
            <a:avLst/>
          </a:prstGeom>
          <a:noFill/>
          <a:ln/>
        </p:spPr>
        <p:txBody>
          <a:bodyPr wrap="none" lIns="0" tIns="0" rIns="0" bIns="0" rtlCol="0" anchor="t"/>
          <a:lstStyle/>
          <a:p>
            <a:pPr marL="0" indent="0" algn="l">
              <a:lnSpc>
                <a:spcPts val="2500"/>
              </a:lnSpc>
              <a:buNone/>
            </a:pPr>
            <a:r>
              <a:rPr lang="en-US" sz="2000" dirty="0">
                <a:solidFill>
                  <a:srgbClr val="FFFFFF"/>
                </a:solidFill>
                <a:latin typeface="Dela Gothic One" pitchFamily="34" charset="0"/>
                <a:ea typeface="Dela Gothic One" pitchFamily="34" charset="-122"/>
                <a:cs typeface="Dela Gothic One" pitchFamily="34" charset="-120"/>
              </a:rPr>
              <a:t>Profit by Region</a:t>
            </a:r>
            <a:endParaRPr lang="en-US" sz="2000" dirty="0"/>
          </a:p>
        </p:txBody>
      </p:sp>
      <p:sp>
        <p:nvSpPr>
          <p:cNvPr id="11" name="Text 9"/>
          <p:cNvSpPr/>
          <p:nvPr/>
        </p:nvSpPr>
        <p:spPr>
          <a:xfrm>
            <a:off x="5370195" y="2259806"/>
            <a:ext cx="3889891" cy="621983"/>
          </a:xfrm>
          <a:prstGeom prst="rect">
            <a:avLst/>
          </a:prstGeom>
          <a:noFill/>
          <a:ln/>
        </p:spPr>
        <p:txBody>
          <a:bodyPr wrap="square" lIns="0" tIns="0" rIns="0" bIns="0" rtlCol="0" anchor="t"/>
          <a:lstStyle/>
          <a:p>
            <a:pPr marL="0" indent="0" algn="l">
              <a:lnSpc>
                <a:spcPts val="2400"/>
              </a:lnSpc>
              <a:buNone/>
            </a:pPr>
            <a:r>
              <a:rPr lang="en-US" sz="1500" b="1" dirty="0">
                <a:solidFill>
                  <a:srgbClr val="FFFFFF"/>
                </a:solidFill>
                <a:latin typeface="DM Sans" pitchFamily="34" charset="0"/>
                <a:ea typeface="DM Sans" pitchFamily="34" charset="-122"/>
                <a:cs typeface="DM Sans" pitchFamily="34" charset="-120"/>
              </a:rPr>
              <a:t>Definition:</a:t>
            </a:r>
            <a:r>
              <a:rPr lang="en-US" sz="1500" dirty="0">
                <a:solidFill>
                  <a:srgbClr val="FFFFFF"/>
                </a:solidFill>
                <a:latin typeface="DM Sans" pitchFamily="34" charset="0"/>
                <a:ea typeface="DM Sans" pitchFamily="34" charset="-122"/>
                <a:cs typeface="DM Sans" pitchFamily="34" charset="-120"/>
              </a:rPr>
              <a:t> Total profit earned within each region.</a:t>
            </a:r>
            <a:endParaRPr lang="en-US" sz="1500" dirty="0"/>
          </a:p>
        </p:txBody>
      </p:sp>
      <p:sp>
        <p:nvSpPr>
          <p:cNvPr id="12" name="Text 10"/>
          <p:cNvSpPr/>
          <p:nvPr/>
        </p:nvSpPr>
        <p:spPr>
          <a:xfrm>
            <a:off x="5370195" y="2998351"/>
            <a:ext cx="3889891" cy="310991"/>
          </a:xfrm>
          <a:prstGeom prst="rect">
            <a:avLst/>
          </a:prstGeom>
          <a:noFill/>
          <a:ln/>
        </p:spPr>
        <p:txBody>
          <a:bodyPr wrap="none" lIns="0" tIns="0" rIns="0" bIns="0" rtlCol="0" anchor="t"/>
          <a:lstStyle/>
          <a:p>
            <a:pPr marL="0" indent="0" algn="l">
              <a:lnSpc>
                <a:spcPts val="2400"/>
              </a:lnSpc>
              <a:buNone/>
            </a:pPr>
            <a:r>
              <a:rPr lang="en-US" sz="1500" b="1" dirty="0">
                <a:solidFill>
                  <a:srgbClr val="FFFFFF"/>
                </a:solidFill>
                <a:latin typeface="DM Sans" pitchFamily="34" charset="0"/>
                <a:ea typeface="DM Sans" pitchFamily="34" charset="-122"/>
                <a:cs typeface="DM Sans" pitchFamily="34" charset="-120"/>
              </a:rPr>
              <a:t>Formula:</a:t>
            </a:r>
            <a:r>
              <a:rPr lang="en-US" sz="1500" dirty="0">
                <a:solidFill>
                  <a:srgbClr val="FFFFFF"/>
                </a:solidFill>
                <a:latin typeface="DM Sans" pitchFamily="34" charset="0"/>
                <a:ea typeface="DM Sans" pitchFamily="34" charset="-122"/>
                <a:cs typeface="DM Sans" pitchFamily="34" charset="-120"/>
              </a:rPr>
              <a:t> SUM(Profit) GROUP BY Region</a:t>
            </a:r>
            <a:endParaRPr lang="en-US" sz="1500" dirty="0"/>
          </a:p>
        </p:txBody>
      </p:sp>
      <p:sp>
        <p:nvSpPr>
          <p:cNvPr id="13" name="Text 11"/>
          <p:cNvSpPr/>
          <p:nvPr/>
        </p:nvSpPr>
        <p:spPr>
          <a:xfrm>
            <a:off x="5370195" y="3425904"/>
            <a:ext cx="3889891" cy="932974"/>
          </a:xfrm>
          <a:prstGeom prst="rect">
            <a:avLst/>
          </a:prstGeom>
          <a:noFill/>
          <a:ln/>
        </p:spPr>
        <p:txBody>
          <a:bodyPr wrap="square" lIns="0" tIns="0" rIns="0" bIns="0" rtlCol="0" anchor="t"/>
          <a:lstStyle/>
          <a:p>
            <a:pPr marL="0" indent="0" algn="l">
              <a:lnSpc>
                <a:spcPts val="2400"/>
              </a:lnSpc>
              <a:buNone/>
            </a:pPr>
            <a:r>
              <a:rPr lang="en-US" sz="1500" b="1" dirty="0">
                <a:solidFill>
                  <a:srgbClr val="FFFFFF"/>
                </a:solidFill>
                <a:latin typeface="DM Sans" pitchFamily="34" charset="0"/>
                <a:ea typeface="DM Sans" pitchFamily="34" charset="-122"/>
                <a:cs typeface="DM Sans" pitchFamily="34" charset="-120"/>
              </a:rPr>
              <a:t>Relevance:</a:t>
            </a:r>
            <a:r>
              <a:rPr lang="en-US" sz="1500" dirty="0">
                <a:solidFill>
                  <a:srgbClr val="FFFFFF"/>
                </a:solidFill>
                <a:latin typeface="DM Sans" pitchFamily="34" charset="0"/>
                <a:ea typeface="DM Sans" pitchFamily="34" charset="-122"/>
                <a:cs typeface="DM Sans" pitchFamily="34" charset="-120"/>
              </a:rPr>
              <a:t> Highlights regional strengths and helps allocate resources more effectively.</a:t>
            </a:r>
            <a:endParaRPr lang="en-US" sz="1500" dirty="0"/>
          </a:p>
        </p:txBody>
      </p:sp>
      <p:sp>
        <p:nvSpPr>
          <p:cNvPr id="14" name="Shape 12"/>
          <p:cNvSpPr/>
          <p:nvPr/>
        </p:nvSpPr>
        <p:spPr>
          <a:xfrm>
            <a:off x="9656326" y="1621631"/>
            <a:ext cx="4293632" cy="3677722"/>
          </a:xfrm>
          <a:prstGeom prst="roundRect">
            <a:avLst>
              <a:gd name="adj" fmla="val 2220"/>
            </a:avLst>
          </a:prstGeom>
          <a:solidFill>
            <a:srgbClr val="510C04"/>
          </a:solidFill>
          <a:ln w="7620">
            <a:solidFill>
              <a:srgbClr val="6A251D"/>
            </a:solidFill>
            <a:prstDash val="solid"/>
          </a:ln>
        </p:spPr>
        <p:txBody>
          <a:bodyPr/>
          <a:lstStyle/>
          <a:p>
            <a:endParaRPr lang="en-US"/>
          </a:p>
        </p:txBody>
      </p:sp>
      <p:sp>
        <p:nvSpPr>
          <p:cNvPr id="15" name="Text 13"/>
          <p:cNvSpPr/>
          <p:nvPr/>
        </p:nvSpPr>
        <p:spPr>
          <a:xfrm>
            <a:off x="9858256" y="1823561"/>
            <a:ext cx="3884533" cy="319683"/>
          </a:xfrm>
          <a:prstGeom prst="rect">
            <a:avLst/>
          </a:prstGeom>
          <a:noFill/>
          <a:ln/>
        </p:spPr>
        <p:txBody>
          <a:bodyPr wrap="none" lIns="0" tIns="0" rIns="0" bIns="0" rtlCol="0" anchor="t"/>
          <a:lstStyle/>
          <a:p>
            <a:pPr marL="0" indent="0" algn="l">
              <a:lnSpc>
                <a:spcPts val="2500"/>
              </a:lnSpc>
              <a:buNone/>
            </a:pPr>
            <a:r>
              <a:rPr lang="en-US" sz="2000" dirty="0">
                <a:solidFill>
                  <a:srgbClr val="FFFFFF"/>
                </a:solidFill>
                <a:latin typeface="Dela Gothic One" pitchFamily="34" charset="0"/>
                <a:ea typeface="Dela Gothic One" pitchFamily="34" charset="-122"/>
                <a:cs typeface="Dela Gothic One" pitchFamily="34" charset="-120"/>
              </a:rPr>
              <a:t>Discount Impact on Sales</a:t>
            </a:r>
            <a:endParaRPr lang="en-US" sz="2000" dirty="0"/>
          </a:p>
        </p:txBody>
      </p:sp>
      <p:sp>
        <p:nvSpPr>
          <p:cNvPr id="16" name="Text 14"/>
          <p:cNvSpPr/>
          <p:nvPr/>
        </p:nvSpPr>
        <p:spPr>
          <a:xfrm>
            <a:off x="9858256" y="2259806"/>
            <a:ext cx="3889772" cy="932974"/>
          </a:xfrm>
          <a:prstGeom prst="rect">
            <a:avLst/>
          </a:prstGeom>
          <a:noFill/>
          <a:ln/>
        </p:spPr>
        <p:txBody>
          <a:bodyPr wrap="square" lIns="0" tIns="0" rIns="0" bIns="0" rtlCol="0" anchor="t"/>
          <a:lstStyle/>
          <a:p>
            <a:pPr marL="0" indent="0" algn="l">
              <a:lnSpc>
                <a:spcPts val="2400"/>
              </a:lnSpc>
              <a:buNone/>
            </a:pPr>
            <a:r>
              <a:rPr lang="en-US" sz="1500" b="1" dirty="0">
                <a:solidFill>
                  <a:srgbClr val="FFFFFF"/>
                </a:solidFill>
                <a:latin typeface="DM Sans" pitchFamily="34" charset="0"/>
                <a:ea typeface="DM Sans" pitchFamily="34" charset="-122"/>
                <a:cs typeface="DM Sans" pitchFamily="34" charset="-120"/>
              </a:rPr>
              <a:t>Definition:</a:t>
            </a:r>
            <a:r>
              <a:rPr lang="en-US" sz="1500" dirty="0">
                <a:solidFill>
                  <a:srgbClr val="FFFFFF"/>
                </a:solidFill>
                <a:latin typeface="DM Sans" pitchFamily="34" charset="0"/>
                <a:ea typeface="DM Sans" pitchFamily="34" charset="-122"/>
                <a:cs typeface="DM Sans" pitchFamily="34" charset="-120"/>
              </a:rPr>
              <a:t> Measures the relationship between discounts offered and resulting sales or profits.</a:t>
            </a:r>
            <a:endParaRPr lang="en-US" sz="1500" dirty="0"/>
          </a:p>
        </p:txBody>
      </p:sp>
      <p:sp>
        <p:nvSpPr>
          <p:cNvPr id="17" name="Text 15"/>
          <p:cNvSpPr/>
          <p:nvPr/>
        </p:nvSpPr>
        <p:spPr>
          <a:xfrm>
            <a:off x="9858256" y="3309342"/>
            <a:ext cx="3889772" cy="310991"/>
          </a:xfrm>
          <a:prstGeom prst="rect">
            <a:avLst/>
          </a:prstGeom>
          <a:noFill/>
          <a:ln/>
        </p:spPr>
        <p:txBody>
          <a:bodyPr wrap="none" lIns="0" tIns="0" rIns="0" bIns="0" rtlCol="0" anchor="t"/>
          <a:lstStyle/>
          <a:p>
            <a:pPr marL="0" indent="0" algn="l">
              <a:lnSpc>
                <a:spcPts val="2400"/>
              </a:lnSpc>
              <a:buNone/>
            </a:pPr>
            <a:r>
              <a:rPr lang="en-US" sz="1500" b="1" dirty="0">
                <a:solidFill>
                  <a:srgbClr val="FFFFFF"/>
                </a:solidFill>
                <a:latin typeface="DM Sans" pitchFamily="34" charset="0"/>
                <a:ea typeface="DM Sans" pitchFamily="34" charset="-122"/>
                <a:cs typeface="DM Sans" pitchFamily="34" charset="-120"/>
              </a:rPr>
              <a:t>Formula:</a:t>
            </a:r>
            <a:r>
              <a:rPr lang="en-US" sz="1500" dirty="0">
                <a:solidFill>
                  <a:srgbClr val="FFFFFF"/>
                </a:solidFill>
                <a:latin typeface="DM Sans" pitchFamily="34" charset="0"/>
                <a:ea typeface="DM Sans" pitchFamily="34" charset="-122"/>
                <a:cs typeface="DM Sans" pitchFamily="34" charset="-120"/>
              </a:rPr>
              <a:t> Correlation(Sales, Discount)</a:t>
            </a:r>
            <a:endParaRPr lang="en-US" sz="1500" dirty="0"/>
          </a:p>
        </p:txBody>
      </p:sp>
      <p:sp>
        <p:nvSpPr>
          <p:cNvPr id="18" name="Text 16"/>
          <p:cNvSpPr/>
          <p:nvPr/>
        </p:nvSpPr>
        <p:spPr>
          <a:xfrm>
            <a:off x="9858256" y="3736896"/>
            <a:ext cx="3889772" cy="621983"/>
          </a:xfrm>
          <a:prstGeom prst="rect">
            <a:avLst/>
          </a:prstGeom>
          <a:noFill/>
          <a:ln/>
        </p:spPr>
        <p:txBody>
          <a:bodyPr wrap="square" lIns="0" tIns="0" rIns="0" bIns="0" rtlCol="0" anchor="t"/>
          <a:lstStyle/>
          <a:p>
            <a:pPr marL="0" indent="0" algn="l">
              <a:lnSpc>
                <a:spcPts val="2400"/>
              </a:lnSpc>
              <a:buNone/>
            </a:pPr>
            <a:r>
              <a:rPr lang="en-US" sz="1500" b="1" dirty="0">
                <a:solidFill>
                  <a:srgbClr val="FFFFFF"/>
                </a:solidFill>
                <a:latin typeface="DM Sans" pitchFamily="34" charset="0"/>
                <a:ea typeface="DM Sans" pitchFamily="34" charset="-122"/>
                <a:cs typeface="DM Sans" pitchFamily="34" charset="-120"/>
              </a:rPr>
              <a:t>Relevance:</a:t>
            </a:r>
            <a:r>
              <a:rPr lang="en-US" sz="1500" dirty="0">
                <a:solidFill>
                  <a:srgbClr val="FFFFFF"/>
                </a:solidFill>
                <a:latin typeface="DM Sans" pitchFamily="34" charset="0"/>
                <a:ea typeface="DM Sans" pitchFamily="34" charset="-122"/>
                <a:cs typeface="DM Sans" pitchFamily="34" charset="-120"/>
              </a:rPr>
              <a:t> Determines whether discounts are driving growth or reducing profitability.</a:t>
            </a:r>
            <a:endParaRPr lang="en-US" sz="1500" dirty="0"/>
          </a:p>
        </p:txBody>
      </p:sp>
      <p:sp>
        <p:nvSpPr>
          <p:cNvPr id="19" name="Text 17"/>
          <p:cNvSpPr/>
          <p:nvPr/>
        </p:nvSpPr>
        <p:spPr>
          <a:xfrm>
            <a:off x="680323" y="5590818"/>
            <a:ext cx="4496872" cy="383619"/>
          </a:xfrm>
          <a:prstGeom prst="rect">
            <a:avLst/>
          </a:prstGeom>
          <a:noFill/>
          <a:ln/>
        </p:spPr>
        <p:txBody>
          <a:bodyPr wrap="none" lIns="0" tIns="0" rIns="0" bIns="0" rtlCol="0" anchor="t"/>
          <a:lstStyle/>
          <a:p>
            <a:pPr marL="0" indent="0" algn="l">
              <a:lnSpc>
                <a:spcPts val="3000"/>
              </a:lnSpc>
              <a:buNone/>
            </a:pPr>
            <a:r>
              <a:rPr lang="en-US" sz="2400" dirty="0">
                <a:solidFill>
                  <a:srgbClr val="FAEBEB"/>
                </a:solidFill>
                <a:latin typeface="Dela Gothic One" pitchFamily="34" charset="0"/>
                <a:ea typeface="Dela Gothic One" pitchFamily="34" charset="-122"/>
                <a:cs typeface="Dela Gothic One" pitchFamily="34" charset="-120"/>
              </a:rPr>
              <a:t>Average Profit per Order</a:t>
            </a:r>
            <a:endParaRPr lang="en-US" sz="2400" dirty="0"/>
          </a:p>
        </p:txBody>
      </p:sp>
      <p:sp>
        <p:nvSpPr>
          <p:cNvPr id="20" name="Text 18"/>
          <p:cNvSpPr/>
          <p:nvPr/>
        </p:nvSpPr>
        <p:spPr>
          <a:xfrm>
            <a:off x="680323" y="6265902"/>
            <a:ext cx="13269754" cy="310991"/>
          </a:xfrm>
          <a:prstGeom prst="rect">
            <a:avLst/>
          </a:prstGeom>
          <a:noFill/>
          <a:ln/>
        </p:spPr>
        <p:txBody>
          <a:bodyPr wrap="none" lIns="0" tIns="0" rIns="0" bIns="0" rtlCol="0" anchor="t"/>
          <a:lstStyle/>
          <a:p>
            <a:pPr marL="0" indent="0" algn="l">
              <a:lnSpc>
                <a:spcPts val="2400"/>
              </a:lnSpc>
              <a:buNone/>
            </a:pPr>
            <a:r>
              <a:rPr lang="en-US" sz="1500" b="1" dirty="0">
                <a:solidFill>
                  <a:srgbClr val="FFE5E5"/>
                </a:solidFill>
                <a:latin typeface="DM Sans" pitchFamily="34" charset="0"/>
                <a:ea typeface="DM Sans" pitchFamily="34" charset="-122"/>
                <a:cs typeface="DM Sans" pitchFamily="34" charset="-120"/>
              </a:rPr>
              <a:t>Definition:</a:t>
            </a:r>
            <a:r>
              <a:rPr lang="en-US" sz="1500" dirty="0">
                <a:solidFill>
                  <a:srgbClr val="FFE5E5"/>
                </a:solidFill>
                <a:latin typeface="DM Sans" pitchFamily="34" charset="0"/>
                <a:ea typeface="DM Sans" pitchFamily="34" charset="-122"/>
                <a:cs typeface="DM Sans" pitchFamily="34" charset="-120"/>
              </a:rPr>
              <a:t> Average profit generated from each completed order.</a:t>
            </a:r>
            <a:endParaRPr lang="en-US" sz="1500" dirty="0"/>
          </a:p>
        </p:txBody>
      </p:sp>
      <p:sp>
        <p:nvSpPr>
          <p:cNvPr id="21" name="Text 19"/>
          <p:cNvSpPr/>
          <p:nvPr/>
        </p:nvSpPr>
        <p:spPr>
          <a:xfrm>
            <a:off x="680323" y="6795492"/>
            <a:ext cx="13269754" cy="310991"/>
          </a:xfrm>
          <a:prstGeom prst="rect">
            <a:avLst/>
          </a:prstGeom>
          <a:noFill/>
          <a:ln/>
        </p:spPr>
        <p:txBody>
          <a:bodyPr wrap="none" lIns="0" tIns="0" rIns="0" bIns="0" rtlCol="0" anchor="t"/>
          <a:lstStyle/>
          <a:p>
            <a:pPr marL="0" indent="0" algn="l">
              <a:lnSpc>
                <a:spcPts val="2400"/>
              </a:lnSpc>
              <a:buNone/>
            </a:pPr>
            <a:r>
              <a:rPr lang="en-US" sz="1500" b="1" dirty="0">
                <a:solidFill>
                  <a:srgbClr val="FFE5E5"/>
                </a:solidFill>
                <a:latin typeface="DM Sans" pitchFamily="34" charset="0"/>
                <a:ea typeface="DM Sans" pitchFamily="34" charset="-122"/>
                <a:cs typeface="DM Sans" pitchFamily="34" charset="-120"/>
              </a:rPr>
              <a:t>Formula:</a:t>
            </a:r>
            <a:r>
              <a:rPr lang="en-US" sz="1500" dirty="0">
                <a:solidFill>
                  <a:srgbClr val="FFE5E5"/>
                </a:solidFill>
                <a:latin typeface="DM Sans" pitchFamily="34" charset="0"/>
                <a:ea typeface="DM Sans" pitchFamily="34" charset="-122"/>
                <a:cs typeface="DM Sans" pitchFamily="34" charset="-120"/>
              </a:rPr>
              <a:t> SUM(Profit) / COUNT(DISTINCT Order ID)</a:t>
            </a:r>
            <a:endParaRPr lang="en-US" sz="1500" dirty="0"/>
          </a:p>
        </p:txBody>
      </p:sp>
      <p:sp>
        <p:nvSpPr>
          <p:cNvPr id="22" name="Text 20"/>
          <p:cNvSpPr/>
          <p:nvPr/>
        </p:nvSpPr>
        <p:spPr>
          <a:xfrm>
            <a:off x="680323" y="7325082"/>
            <a:ext cx="13269754" cy="310991"/>
          </a:xfrm>
          <a:prstGeom prst="rect">
            <a:avLst/>
          </a:prstGeom>
          <a:noFill/>
          <a:ln/>
        </p:spPr>
        <p:txBody>
          <a:bodyPr wrap="none" lIns="0" tIns="0" rIns="0" bIns="0" rtlCol="0" anchor="t"/>
          <a:lstStyle/>
          <a:p>
            <a:pPr marL="0" indent="0" algn="l">
              <a:lnSpc>
                <a:spcPts val="2400"/>
              </a:lnSpc>
              <a:buNone/>
            </a:pPr>
            <a:r>
              <a:rPr lang="en-US" sz="1500" b="1" dirty="0">
                <a:solidFill>
                  <a:srgbClr val="FFE5E5"/>
                </a:solidFill>
                <a:latin typeface="DM Sans" pitchFamily="34" charset="0"/>
                <a:ea typeface="DM Sans" pitchFamily="34" charset="-122"/>
                <a:cs typeface="DM Sans" pitchFamily="34" charset="-120"/>
              </a:rPr>
              <a:t>Relevance:</a:t>
            </a:r>
            <a:r>
              <a:rPr lang="en-US" sz="1500" dirty="0">
                <a:solidFill>
                  <a:srgbClr val="FFE5E5"/>
                </a:solidFill>
                <a:latin typeface="DM Sans" pitchFamily="34" charset="0"/>
                <a:ea typeface="DM Sans" pitchFamily="34" charset="-122"/>
                <a:cs typeface="DM Sans" pitchFamily="34" charset="-120"/>
              </a:rPr>
              <a:t> Useful for evaluating profitability per transaction and comparing across customer segments.</a:t>
            </a:r>
            <a:endParaRPr lang="en-US" sz="1500" dirty="0"/>
          </a:p>
        </p:txBody>
      </p:sp>
      <p:grpSp>
        <p:nvGrpSpPr>
          <p:cNvPr id="23" name="Group 22">
            <a:extLst>
              <a:ext uri="{FF2B5EF4-FFF2-40B4-BE49-F238E27FC236}">
                <a16:creationId xmlns:a16="http://schemas.microsoft.com/office/drawing/2014/main" id="{F01032E7-C374-FCCB-70A2-72CD31E3D1FC}"/>
              </a:ext>
            </a:extLst>
          </p:cNvPr>
          <p:cNvGrpSpPr/>
          <p:nvPr/>
        </p:nvGrpSpPr>
        <p:grpSpPr>
          <a:xfrm>
            <a:off x="12533245" y="41274"/>
            <a:ext cx="2017643" cy="566530"/>
            <a:chOff x="12612757" y="130725"/>
            <a:chExt cx="2017643" cy="566530"/>
          </a:xfrm>
        </p:grpSpPr>
        <p:sp>
          <p:nvSpPr>
            <p:cNvPr id="24" name="Rectangle: Rounded Corners 23">
              <a:extLst>
                <a:ext uri="{FF2B5EF4-FFF2-40B4-BE49-F238E27FC236}">
                  <a16:creationId xmlns:a16="http://schemas.microsoft.com/office/drawing/2014/main" id="{3402FDD3-B2D2-CC54-BA42-3D9D3E82CC5D}"/>
                </a:ext>
              </a:extLst>
            </p:cNvPr>
            <p:cNvSpPr/>
            <p:nvPr/>
          </p:nvSpPr>
          <p:spPr>
            <a:xfrm>
              <a:off x="12612757" y="130725"/>
              <a:ext cx="2017643" cy="566530"/>
            </a:xfrm>
            <a:prstGeom prst="roundRect">
              <a:avLst/>
            </a:prstGeom>
            <a:solidFill>
              <a:srgbClr val="D1373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5150"/>
                </a:lnSpc>
              </a:pPr>
              <a:endParaRPr lang="en-US" sz="1000" dirty="0"/>
            </a:p>
          </p:txBody>
        </p:sp>
        <p:sp>
          <p:nvSpPr>
            <p:cNvPr id="25" name="TextBox 24">
              <a:hlinkClick r:id="rId3" action="ppaction://hlinksldjump"/>
              <a:extLst>
                <a:ext uri="{FF2B5EF4-FFF2-40B4-BE49-F238E27FC236}">
                  <a16:creationId xmlns:a16="http://schemas.microsoft.com/office/drawing/2014/main" id="{AF5C3DBB-C7E2-F8D5-D1DC-2FDEE2A7E3F8}"/>
                </a:ext>
              </a:extLst>
            </p:cNvPr>
            <p:cNvSpPr txBox="1"/>
            <p:nvPr/>
          </p:nvSpPr>
          <p:spPr>
            <a:xfrm>
              <a:off x="12612757" y="218661"/>
              <a:ext cx="2017643" cy="369332"/>
            </a:xfrm>
            <a:prstGeom prst="rect">
              <a:avLst/>
            </a:prstGeom>
            <a:noFill/>
          </p:spPr>
          <p:txBody>
            <a:bodyPr wrap="square" rtlCol="0">
              <a:spAutoFit/>
            </a:bodyPr>
            <a:lstStyle/>
            <a:p>
              <a:pPr algn="ctr"/>
              <a:r>
                <a:rPr lang="en-US" dirty="0">
                  <a:solidFill>
                    <a:srgbClr val="FAEBEB"/>
                  </a:solidFill>
                  <a:latin typeface="Dela Gothic One" pitchFamily="34" charset="0"/>
                  <a:ea typeface="Dela Gothic One" pitchFamily="34" charset="-122"/>
                  <a:cs typeface="Dela Gothic One" pitchFamily="34" charset="-120"/>
                </a:rPr>
                <a:t>Home Page</a:t>
              </a:r>
              <a:endParaRPr lang="en-US" dirty="0"/>
            </a:p>
          </p:txBody>
        </p:sp>
      </p:grpSp>
      <p:sp>
        <p:nvSpPr>
          <p:cNvPr id="26" name="Rectangle 25">
            <a:extLst>
              <a:ext uri="{FF2B5EF4-FFF2-40B4-BE49-F238E27FC236}">
                <a16:creationId xmlns:a16="http://schemas.microsoft.com/office/drawing/2014/main" id="{63FB5122-67A5-C0AB-8598-5434CDD67524}"/>
              </a:ext>
            </a:extLst>
          </p:cNvPr>
          <p:cNvSpPr/>
          <p:nvPr/>
        </p:nvSpPr>
        <p:spPr>
          <a:xfrm>
            <a:off x="12831418" y="7603436"/>
            <a:ext cx="1789043" cy="56653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87323" y="494109"/>
            <a:ext cx="3974306" cy="458033"/>
          </a:xfrm>
          <a:prstGeom prst="rect">
            <a:avLst/>
          </a:prstGeom>
          <a:noFill/>
          <a:ln/>
        </p:spPr>
        <p:txBody>
          <a:bodyPr wrap="none" lIns="0" tIns="0" rIns="0" bIns="0" rtlCol="0" anchor="t"/>
          <a:lstStyle/>
          <a:p>
            <a:pPr marL="0" indent="0" algn="l">
              <a:lnSpc>
                <a:spcPts val="3600"/>
              </a:lnSpc>
              <a:buNone/>
            </a:pPr>
            <a:r>
              <a:rPr lang="en-US" sz="2850" dirty="0">
                <a:solidFill>
                  <a:srgbClr val="FAEBEB"/>
                </a:solidFill>
                <a:latin typeface="Dela Gothic One" pitchFamily="34" charset="0"/>
                <a:ea typeface="Dela Gothic One" pitchFamily="34" charset="-122"/>
                <a:cs typeface="Dela Gothic One" pitchFamily="34" charset="-120"/>
              </a:rPr>
              <a:t>Customer Metrics</a:t>
            </a:r>
            <a:endParaRPr lang="en-US" sz="2850" dirty="0"/>
          </a:p>
        </p:txBody>
      </p:sp>
      <p:sp>
        <p:nvSpPr>
          <p:cNvPr id="3" name="Text 1"/>
          <p:cNvSpPr/>
          <p:nvPr/>
        </p:nvSpPr>
        <p:spPr>
          <a:xfrm>
            <a:off x="487323" y="1300163"/>
            <a:ext cx="3167301" cy="228957"/>
          </a:xfrm>
          <a:prstGeom prst="rect">
            <a:avLst/>
          </a:prstGeom>
          <a:noFill/>
          <a:ln/>
        </p:spPr>
        <p:txBody>
          <a:bodyPr wrap="none" lIns="0" tIns="0" rIns="0" bIns="0" rtlCol="0" anchor="t"/>
          <a:lstStyle/>
          <a:p>
            <a:pPr marL="0" indent="0" algn="l">
              <a:lnSpc>
                <a:spcPts val="1800"/>
              </a:lnSpc>
              <a:buNone/>
            </a:pPr>
            <a:r>
              <a:rPr lang="en-US" sz="1400" dirty="0">
                <a:solidFill>
                  <a:srgbClr val="FAEBEB"/>
                </a:solidFill>
                <a:latin typeface="Dela Gothic One" pitchFamily="34" charset="0"/>
                <a:ea typeface="Dela Gothic One" pitchFamily="34" charset="-122"/>
                <a:cs typeface="Dela Gothic One" pitchFamily="34" charset="-120"/>
              </a:rPr>
              <a:t>Number of Unique Customers</a:t>
            </a:r>
            <a:endParaRPr lang="en-US" sz="1400" dirty="0"/>
          </a:p>
        </p:txBody>
      </p:sp>
      <p:sp>
        <p:nvSpPr>
          <p:cNvPr id="4" name="Text 2"/>
          <p:cNvSpPr/>
          <p:nvPr/>
        </p:nvSpPr>
        <p:spPr>
          <a:xfrm>
            <a:off x="487323" y="1668304"/>
            <a:ext cx="6658094" cy="222885"/>
          </a:xfrm>
          <a:prstGeom prst="rect">
            <a:avLst/>
          </a:prstGeom>
          <a:noFill/>
          <a:ln/>
        </p:spPr>
        <p:txBody>
          <a:bodyPr wrap="none" lIns="0" tIns="0" rIns="0" bIns="0" rtlCol="0" anchor="t"/>
          <a:lstStyle/>
          <a:p>
            <a:pPr marL="0" indent="0" algn="l">
              <a:lnSpc>
                <a:spcPts val="1750"/>
              </a:lnSpc>
              <a:buNone/>
            </a:pPr>
            <a:r>
              <a:rPr lang="en-US" sz="1050" b="1" dirty="0">
                <a:solidFill>
                  <a:srgbClr val="FFE5E5"/>
                </a:solidFill>
                <a:latin typeface="DM Sans" pitchFamily="34" charset="0"/>
                <a:ea typeface="DM Sans" pitchFamily="34" charset="-122"/>
                <a:cs typeface="DM Sans" pitchFamily="34" charset="-120"/>
              </a:rPr>
              <a:t>Definition:</a:t>
            </a:r>
            <a:r>
              <a:rPr lang="en-US" sz="1050" dirty="0">
                <a:solidFill>
                  <a:srgbClr val="FFE5E5"/>
                </a:solidFill>
                <a:latin typeface="DM Sans" pitchFamily="34" charset="0"/>
                <a:ea typeface="DM Sans" pitchFamily="34" charset="-122"/>
                <a:cs typeface="DM Sans" pitchFamily="34" charset="-120"/>
              </a:rPr>
              <a:t> Total count of distinct customers within a given period.</a:t>
            </a:r>
            <a:endParaRPr lang="en-US" sz="1050" dirty="0"/>
          </a:p>
        </p:txBody>
      </p:sp>
      <p:sp>
        <p:nvSpPr>
          <p:cNvPr id="5" name="Text 3"/>
          <p:cNvSpPr/>
          <p:nvPr/>
        </p:nvSpPr>
        <p:spPr>
          <a:xfrm>
            <a:off x="487323" y="2016442"/>
            <a:ext cx="6658094" cy="222885"/>
          </a:xfrm>
          <a:prstGeom prst="rect">
            <a:avLst/>
          </a:prstGeom>
          <a:noFill/>
          <a:ln/>
        </p:spPr>
        <p:txBody>
          <a:bodyPr wrap="none" lIns="0" tIns="0" rIns="0" bIns="0" rtlCol="0" anchor="t"/>
          <a:lstStyle/>
          <a:p>
            <a:pPr marL="0" indent="0" algn="l">
              <a:lnSpc>
                <a:spcPts val="1750"/>
              </a:lnSpc>
              <a:buNone/>
            </a:pPr>
            <a:r>
              <a:rPr lang="en-US" sz="1050" b="1" dirty="0">
                <a:solidFill>
                  <a:srgbClr val="FFE5E5"/>
                </a:solidFill>
                <a:latin typeface="DM Sans" pitchFamily="34" charset="0"/>
                <a:ea typeface="DM Sans" pitchFamily="34" charset="-122"/>
                <a:cs typeface="DM Sans" pitchFamily="34" charset="-120"/>
              </a:rPr>
              <a:t>Formula:</a:t>
            </a:r>
            <a:r>
              <a:rPr lang="en-US" sz="1050" dirty="0">
                <a:solidFill>
                  <a:srgbClr val="FFE5E5"/>
                </a:solidFill>
                <a:latin typeface="DM Sans" pitchFamily="34" charset="0"/>
                <a:ea typeface="DM Sans" pitchFamily="34" charset="-122"/>
                <a:cs typeface="DM Sans" pitchFamily="34" charset="-120"/>
              </a:rPr>
              <a:t> COUNT(DISTINCT Customer ID)</a:t>
            </a:r>
            <a:endParaRPr lang="en-US" sz="1050" dirty="0"/>
          </a:p>
        </p:txBody>
      </p:sp>
      <p:sp>
        <p:nvSpPr>
          <p:cNvPr id="6" name="Text 4"/>
          <p:cNvSpPr/>
          <p:nvPr/>
        </p:nvSpPr>
        <p:spPr>
          <a:xfrm>
            <a:off x="487323" y="2364581"/>
            <a:ext cx="6658094" cy="222885"/>
          </a:xfrm>
          <a:prstGeom prst="rect">
            <a:avLst/>
          </a:prstGeom>
          <a:noFill/>
          <a:ln/>
        </p:spPr>
        <p:txBody>
          <a:bodyPr wrap="none" lIns="0" tIns="0" rIns="0" bIns="0" rtlCol="0" anchor="t"/>
          <a:lstStyle/>
          <a:p>
            <a:pPr marL="0" indent="0" algn="l">
              <a:lnSpc>
                <a:spcPts val="1750"/>
              </a:lnSpc>
              <a:buNone/>
            </a:pPr>
            <a:r>
              <a:rPr lang="en-US" sz="1050" b="1" dirty="0">
                <a:solidFill>
                  <a:srgbClr val="FFE5E5"/>
                </a:solidFill>
                <a:latin typeface="DM Sans" pitchFamily="34" charset="0"/>
                <a:ea typeface="DM Sans" pitchFamily="34" charset="-122"/>
                <a:cs typeface="DM Sans" pitchFamily="34" charset="-120"/>
              </a:rPr>
              <a:t>Relevance:</a:t>
            </a:r>
            <a:r>
              <a:rPr lang="en-US" sz="1050" dirty="0">
                <a:solidFill>
                  <a:srgbClr val="FFE5E5"/>
                </a:solidFill>
                <a:latin typeface="DM Sans" pitchFamily="34" charset="0"/>
                <a:ea typeface="DM Sans" pitchFamily="34" charset="-122"/>
                <a:cs typeface="DM Sans" pitchFamily="34" charset="-120"/>
              </a:rPr>
              <a:t> Indicates the size of the active customer base and supports growth tracking.</a:t>
            </a:r>
            <a:endParaRPr lang="en-US" sz="1050" dirty="0"/>
          </a:p>
        </p:txBody>
      </p:sp>
      <p:sp>
        <p:nvSpPr>
          <p:cNvPr id="7" name="Text 5"/>
          <p:cNvSpPr/>
          <p:nvPr/>
        </p:nvSpPr>
        <p:spPr>
          <a:xfrm>
            <a:off x="7492603" y="1300163"/>
            <a:ext cx="3111222" cy="228957"/>
          </a:xfrm>
          <a:prstGeom prst="rect">
            <a:avLst/>
          </a:prstGeom>
          <a:noFill/>
          <a:ln/>
        </p:spPr>
        <p:txBody>
          <a:bodyPr wrap="none" lIns="0" tIns="0" rIns="0" bIns="0" rtlCol="0" anchor="t"/>
          <a:lstStyle/>
          <a:p>
            <a:pPr marL="0" indent="0" algn="l">
              <a:lnSpc>
                <a:spcPts val="1800"/>
              </a:lnSpc>
              <a:buNone/>
            </a:pPr>
            <a:r>
              <a:rPr lang="en-US" sz="1400" dirty="0">
                <a:solidFill>
                  <a:srgbClr val="FAEBEB"/>
                </a:solidFill>
                <a:latin typeface="Dela Gothic One" pitchFamily="34" charset="0"/>
                <a:ea typeface="Dela Gothic One" pitchFamily="34" charset="-122"/>
                <a:cs typeface="Dela Gothic One" pitchFamily="34" charset="-120"/>
              </a:rPr>
              <a:t>Average Sales per Customer</a:t>
            </a:r>
            <a:endParaRPr lang="en-US" sz="1400" dirty="0"/>
          </a:p>
        </p:txBody>
      </p:sp>
      <p:sp>
        <p:nvSpPr>
          <p:cNvPr id="8" name="Text 6"/>
          <p:cNvSpPr/>
          <p:nvPr/>
        </p:nvSpPr>
        <p:spPr>
          <a:xfrm>
            <a:off x="7492603" y="1668304"/>
            <a:ext cx="6658094" cy="222885"/>
          </a:xfrm>
          <a:prstGeom prst="rect">
            <a:avLst/>
          </a:prstGeom>
          <a:noFill/>
          <a:ln/>
        </p:spPr>
        <p:txBody>
          <a:bodyPr wrap="none" lIns="0" tIns="0" rIns="0" bIns="0" rtlCol="0" anchor="t"/>
          <a:lstStyle/>
          <a:p>
            <a:pPr marL="0" indent="0" algn="l">
              <a:lnSpc>
                <a:spcPts val="1750"/>
              </a:lnSpc>
              <a:buNone/>
            </a:pPr>
            <a:r>
              <a:rPr lang="en-US" sz="1050" b="1" dirty="0">
                <a:solidFill>
                  <a:srgbClr val="FFE5E5"/>
                </a:solidFill>
                <a:latin typeface="DM Sans" pitchFamily="34" charset="0"/>
                <a:ea typeface="DM Sans" pitchFamily="34" charset="-122"/>
                <a:cs typeface="DM Sans" pitchFamily="34" charset="-120"/>
              </a:rPr>
              <a:t>Definition:</a:t>
            </a:r>
            <a:r>
              <a:rPr lang="en-US" sz="1050" dirty="0">
                <a:solidFill>
                  <a:srgbClr val="FFE5E5"/>
                </a:solidFill>
                <a:latin typeface="DM Sans" pitchFamily="34" charset="0"/>
                <a:ea typeface="DM Sans" pitchFamily="34" charset="-122"/>
                <a:cs typeface="DM Sans" pitchFamily="34" charset="-120"/>
              </a:rPr>
              <a:t> The average total sales per customer.</a:t>
            </a:r>
            <a:endParaRPr lang="en-US" sz="1050" dirty="0"/>
          </a:p>
        </p:txBody>
      </p:sp>
      <p:sp>
        <p:nvSpPr>
          <p:cNvPr id="9" name="Text 7"/>
          <p:cNvSpPr/>
          <p:nvPr/>
        </p:nvSpPr>
        <p:spPr>
          <a:xfrm>
            <a:off x="7492603" y="2016442"/>
            <a:ext cx="6658094" cy="222885"/>
          </a:xfrm>
          <a:prstGeom prst="rect">
            <a:avLst/>
          </a:prstGeom>
          <a:noFill/>
          <a:ln/>
        </p:spPr>
        <p:txBody>
          <a:bodyPr wrap="none" lIns="0" tIns="0" rIns="0" bIns="0" rtlCol="0" anchor="t"/>
          <a:lstStyle/>
          <a:p>
            <a:pPr marL="0" indent="0" algn="l">
              <a:lnSpc>
                <a:spcPts val="1750"/>
              </a:lnSpc>
              <a:buNone/>
            </a:pPr>
            <a:r>
              <a:rPr lang="en-US" sz="1050" b="1" dirty="0">
                <a:solidFill>
                  <a:srgbClr val="FFE5E5"/>
                </a:solidFill>
                <a:latin typeface="DM Sans" pitchFamily="34" charset="0"/>
                <a:ea typeface="DM Sans" pitchFamily="34" charset="-122"/>
                <a:cs typeface="DM Sans" pitchFamily="34" charset="-120"/>
              </a:rPr>
              <a:t>Formula:</a:t>
            </a:r>
            <a:r>
              <a:rPr lang="en-US" sz="1050" dirty="0">
                <a:solidFill>
                  <a:srgbClr val="FFE5E5"/>
                </a:solidFill>
                <a:latin typeface="DM Sans" pitchFamily="34" charset="0"/>
                <a:ea typeface="DM Sans" pitchFamily="34" charset="-122"/>
                <a:cs typeface="DM Sans" pitchFamily="34" charset="-120"/>
              </a:rPr>
              <a:t> SUM(Sales) / COUNT(DISTINCT Customer ID)</a:t>
            </a:r>
            <a:endParaRPr lang="en-US" sz="1050" dirty="0"/>
          </a:p>
        </p:txBody>
      </p:sp>
      <p:sp>
        <p:nvSpPr>
          <p:cNvPr id="10" name="Text 8"/>
          <p:cNvSpPr/>
          <p:nvPr/>
        </p:nvSpPr>
        <p:spPr>
          <a:xfrm>
            <a:off x="7492603" y="2364581"/>
            <a:ext cx="6658094" cy="222885"/>
          </a:xfrm>
          <a:prstGeom prst="rect">
            <a:avLst/>
          </a:prstGeom>
          <a:noFill/>
          <a:ln/>
        </p:spPr>
        <p:txBody>
          <a:bodyPr wrap="none" lIns="0" tIns="0" rIns="0" bIns="0" rtlCol="0" anchor="t"/>
          <a:lstStyle/>
          <a:p>
            <a:pPr marL="0" indent="0" algn="l">
              <a:lnSpc>
                <a:spcPts val="1750"/>
              </a:lnSpc>
              <a:buNone/>
            </a:pPr>
            <a:r>
              <a:rPr lang="en-US" sz="1050" b="1" dirty="0">
                <a:solidFill>
                  <a:srgbClr val="FFE5E5"/>
                </a:solidFill>
                <a:latin typeface="DM Sans" pitchFamily="34" charset="0"/>
                <a:ea typeface="DM Sans" pitchFamily="34" charset="-122"/>
                <a:cs typeface="DM Sans" pitchFamily="34" charset="-120"/>
              </a:rPr>
              <a:t>Relevance:</a:t>
            </a:r>
            <a:r>
              <a:rPr lang="en-US" sz="1050" dirty="0">
                <a:solidFill>
                  <a:srgbClr val="FFE5E5"/>
                </a:solidFill>
                <a:latin typeface="DM Sans" pitchFamily="34" charset="0"/>
                <a:ea typeface="DM Sans" pitchFamily="34" charset="-122"/>
                <a:cs typeface="DM Sans" pitchFamily="34" charset="-120"/>
              </a:rPr>
              <a:t> Helps measure customer value and spending behavior.</a:t>
            </a:r>
            <a:endParaRPr lang="en-US" sz="1050" dirty="0"/>
          </a:p>
        </p:txBody>
      </p:sp>
      <p:sp>
        <p:nvSpPr>
          <p:cNvPr id="11" name="Text 9"/>
          <p:cNvSpPr/>
          <p:nvPr/>
        </p:nvSpPr>
        <p:spPr>
          <a:xfrm>
            <a:off x="487323" y="2921556"/>
            <a:ext cx="3519726" cy="274796"/>
          </a:xfrm>
          <a:prstGeom prst="rect">
            <a:avLst/>
          </a:prstGeom>
          <a:noFill/>
          <a:ln/>
        </p:spPr>
        <p:txBody>
          <a:bodyPr wrap="none" lIns="0" tIns="0" rIns="0" bIns="0" rtlCol="0" anchor="t"/>
          <a:lstStyle/>
          <a:p>
            <a:pPr marL="0" indent="0" algn="l">
              <a:lnSpc>
                <a:spcPts val="2150"/>
              </a:lnSpc>
              <a:buNone/>
            </a:pPr>
            <a:r>
              <a:rPr lang="en-US" sz="1700" dirty="0">
                <a:solidFill>
                  <a:srgbClr val="FAEBEB"/>
                </a:solidFill>
                <a:latin typeface="Dela Gothic One" pitchFamily="34" charset="0"/>
                <a:ea typeface="Dela Gothic One" pitchFamily="34" charset="-122"/>
                <a:cs typeface="Dela Gothic One" pitchFamily="34" charset="-120"/>
              </a:rPr>
              <a:t>Top 10 Customers by Profit</a:t>
            </a:r>
            <a:endParaRPr lang="en-US" sz="1700" dirty="0"/>
          </a:p>
        </p:txBody>
      </p:sp>
      <p:sp>
        <p:nvSpPr>
          <p:cNvPr id="12" name="Text 10"/>
          <p:cNvSpPr/>
          <p:nvPr/>
        </p:nvSpPr>
        <p:spPr>
          <a:xfrm>
            <a:off x="487323" y="3405188"/>
            <a:ext cx="13655754" cy="222885"/>
          </a:xfrm>
          <a:prstGeom prst="rect">
            <a:avLst/>
          </a:prstGeom>
          <a:noFill/>
          <a:ln/>
        </p:spPr>
        <p:txBody>
          <a:bodyPr wrap="none" lIns="0" tIns="0" rIns="0" bIns="0" rtlCol="0" anchor="t"/>
          <a:lstStyle/>
          <a:p>
            <a:pPr marL="0" indent="0" algn="l">
              <a:lnSpc>
                <a:spcPts val="1750"/>
              </a:lnSpc>
              <a:buNone/>
            </a:pPr>
            <a:r>
              <a:rPr lang="en-US" sz="1050" b="1" dirty="0">
                <a:solidFill>
                  <a:srgbClr val="FFE5E5"/>
                </a:solidFill>
                <a:latin typeface="DM Sans" pitchFamily="34" charset="0"/>
                <a:ea typeface="DM Sans" pitchFamily="34" charset="-122"/>
                <a:cs typeface="DM Sans" pitchFamily="34" charset="-120"/>
              </a:rPr>
              <a:t>Definition:</a:t>
            </a:r>
            <a:r>
              <a:rPr lang="en-US" sz="1050" dirty="0">
                <a:solidFill>
                  <a:srgbClr val="FFE5E5"/>
                </a:solidFill>
                <a:latin typeface="DM Sans" pitchFamily="34" charset="0"/>
                <a:ea typeface="DM Sans" pitchFamily="34" charset="-122"/>
                <a:cs typeface="DM Sans" pitchFamily="34" charset="-120"/>
              </a:rPr>
              <a:t> Identifies customers who contribute the most profit to the business.</a:t>
            </a:r>
            <a:endParaRPr lang="en-US" sz="1050" dirty="0"/>
          </a:p>
        </p:txBody>
      </p:sp>
      <p:sp>
        <p:nvSpPr>
          <p:cNvPr id="13" name="Text 11"/>
          <p:cNvSpPr/>
          <p:nvPr/>
        </p:nvSpPr>
        <p:spPr>
          <a:xfrm>
            <a:off x="487323" y="3784640"/>
            <a:ext cx="13655754" cy="222885"/>
          </a:xfrm>
          <a:prstGeom prst="rect">
            <a:avLst/>
          </a:prstGeom>
          <a:noFill/>
          <a:ln/>
        </p:spPr>
        <p:txBody>
          <a:bodyPr wrap="none" lIns="0" tIns="0" rIns="0" bIns="0" rtlCol="0" anchor="t"/>
          <a:lstStyle/>
          <a:p>
            <a:pPr marL="0" indent="0" algn="l">
              <a:lnSpc>
                <a:spcPts val="1750"/>
              </a:lnSpc>
              <a:buNone/>
            </a:pPr>
            <a:r>
              <a:rPr lang="en-US" sz="1050" b="1" dirty="0">
                <a:solidFill>
                  <a:srgbClr val="FFE5E5"/>
                </a:solidFill>
                <a:latin typeface="DM Sans" pitchFamily="34" charset="0"/>
                <a:ea typeface="DM Sans" pitchFamily="34" charset="-122"/>
                <a:cs typeface="DM Sans" pitchFamily="34" charset="-120"/>
              </a:rPr>
              <a:t>Formula:</a:t>
            </a:r>
            <a:r>
              <a:rPr lang="en-US" sz="1050" dirty="0">
                <a:solidFill>
                  <a:srgbClr val="FFE5E5"/>
                </a:solidFill>
                <a:latin typeface="DM Sans" pitchFamily="34" charset="0"/>
                <a:ea typeface="DM Sans" pitchFamily="34" charset="-122"/>
                <a:cs typeface="DM Sans" pitchFamily="34" charset="-120"/>
              </a:rPr>
              <a:t> Rank customers by SUM(Profit) DESC</a:t>
            </a:r>
            <a:endParaRPr lang="en-US" sz="1050" dirty="0"/>
          </a:p>
        </p:txBody>
      </p:sp>
      <p:sp>
        <p:nvSpPr>
          <p:cNvPr id="14" name="Text 12"/>
          <p:cNvSpPr/>
          <p:nvPr/>
        </p:nvSpPr>
        <p:spPr>
          <a:xfrm>
            <a:off x="487323" y="4164092"/>
            <a:ext cx="13655754" cy="222885"/>
          </a:xfrm>
          <a:prstGeom prst="rect">
            <a:avLst/>
          </a:prstGeom>
          <a:noFill/>
          <a:ln/>
        </p:spPr>
        <p:txBody>
          <a:bodyPr wrap="none" lIns="0" tIns="0" rIns="0" bIns="0" rtlCol="0" anchor="t"/>
          <a:lstStyle/>
          <a:p>
            <a:pPr marL="0" indent="0" algn="l">
              <a:lnSpc>
                <a:spcPts val="1750"/>
              </a:lnSpc>
              <a:buNone/>
            </a:pPr>
            <a:r>
              <a:rPr lang="en-US" sz="1050" b="1" dirty="0">
                <a:solidFill>
                  <a:srgbClr val="FFE5E5"/>
                </a:solidFill>
                <a:latin typeface="DM Sans" pitchFamily="34" charset="0"/>
                <a:ea typeface="DM Sans" pitchFamily="34" charset="-122"/>
                <a:cs typeface="DM Sans" pitchFamily="34" charset="-120"/>
              </a:rPr>
              <a:t>Relevance:</a:t>
            </a:r>
            <a:r>
              <a:rPr lang="en-US" sz="1050" dirty="0">
                <a:solidFill>
                  <a:srgbClr val="FFE5E5"/>
                </a:solidFill>
                <a:latin typeface="DM Sans" pitchFamily="34" charset="0"/>
                <a:ea typeface="DM Sans" pitchFamily="34" charset="-122"/>
                <a:cs typeface="DM Sans" pitchFamily="34" charset="-120"/>
              </a:rPr>
              <a:t> Supports targeted retention strategies and personalized marketing campaigns.</a:t>
            </a:r>
            <a:endParaRPr lang="en-US" sz="1050" dirty="0"/>
          </a:p>
        </p:txBody>
      </p:sp>
      <p:sp>
        <p:nvSpPr>
          <p:cNvPr id="15" name="Text 13"/>
          <p:cNvSpPr/>
          <p:nvPr/>
        </p:nvSpPr>
        <p:spPr>
          <a:xfrm>
            <a:off x="487323" y="4595813"/>
            <a:ext cx="5000863" cy="274796"/>
          </a:xfrm>
          <a:prstGeom prst="rect">
            <a:avLst/>
          </a:prstGeom>
          <a:noFill/>
          <a:ln/>
        </p:spPr>
        <p:txBody>
          <a:bodyPr wrap="none" lIns="0" tIns="0" rIns="0" bIns="0" rtlCol="0" anchor="t"/>
          <a:lstStyle/>
          <a:p>
            <a:pPr marL="0" indent="0" algn="l">
              <a:lnSpc>
                <a:spcPts val="2150"/>
              </a:lnSpc>
              <a:buNone/>
            </a:pPr>
            <a:r>
              <a:rPr lang="en-US" sz="1700" dirty="0">
                <a:solidFill>
                  <a:srgbClr val="FAEBEB"/>
                </a:solidFill>
                <a:latin typeface="Dela Gothic One" pitchFamily="34" charset="0"/>
                <a:ea typeface="Dela Gothic One" pitchFamily="34" charset="-122"/>
                <a:cs typeface="Dela Gothic One" pitchFamily="34" charset="-120"/>
              </a:rPr>
              <a:t>Customer Segmentation Performance</a:t>
            </a:r>
            <a:endParaRPr lang="en-US" sz="1700" dirty="0"/>
          </a:p>
        </p:txBody>
      </p:sp>
      <p:sp>
        <p:nvSpPr>
          <p:cNvPr id="16" name="Text 14"/>
          <p:cNvSpPr/>
          <p:nvPr/>
        </p:nvSpPr>
        <p:spPr>
          <a:xfrm>
            <a:off x="487323" y="5079444"/>
            <a:ext cx="13655754" cy="222885"/>
          </a:xfrm>
          <a:prstGeom prst="rect">
            <a:avLst/>
          </a:prstGeom>
          <a:noFill/>
          <a:ln/>
        </p:spPr>
        <p:txBody>
          <a:bodyPr wrap="none" lIns="0" tIns="0" rIns="0" bIns="0" rtlCol="0" anchor="t"/>
          <a:lstStyle/>
          <a:p>
            <a:pPr marL="0" indent="0" algn="l">
              <a:lnSpc>
                <a:spcPts val="1750"/>
              </a:lnSpc>
              <a:buNone/>
            </a:pPr>
            <a:r>
              <a:rPr lang="en-US" sz="1050" b="1" dirty="0">
                <a:solidFill>
                  <a:srgbClr val="FFE5E5"/>
                </a:solidFill>
                <a:latin typeface="DM Sans" pitchFamily="34" charset="0"/>
                <a:ea typeface="DM Sans" pitchFamily="34" charset="-122"/>
                <a:cs typeface="DM Sans" pitchFamily="34" charset="-120"/>
              </a:rPr>
              <a:t>Definition:</a:t>
            </a:r>
            <a:r>
              <a:rPr lang="en-US" sz="1050" dirty="0">
                <a:solidFill>
                  <a:srgbClr val="FFE5E5"/>
                </a:solidFill>
                <a:latin typeface="DM Sans" pitchFamily="34" charset="0"/>
                <a:ea typeface="DM Sans" pitchFamily="34" charset="-122"/>
                <a:cs typeface="DM Sans" pitchFamily="34" charset="-120"/>
              </a:rPr>
              <a:t> Compares profitability and sales across customer segments (Consumer, Corporate, Home Office).</a:t>
            </a:r>
            <a:endParaRPr lang="en-US" sz="1050" dirty="0"/>
          </a:p>
        </p:txBody>
      </p:sp>
      <p:sp>
        <p:nvSpPr>
          <p:cNvPr id="17" name="Text 15"/>
          <p:cNvSpPr/>
          <p:nvPr/>
        </p:nvSpPr>
        <p:spPr>
          <a:xfrm>
            <a:off x="487323" y="5458897"/>
            <a:ext cx="13655754" cy="222885"/>
          </a:xfrm>
          <a:prstGeom prst="rect">
            <a:avLst/>
          </a:prstGeom>
          <a:noFill/>
          <a:ln/>
        </p:spPr>
        <p:txBody>
          <a:bodyPr wrap="none" lIns="0" tIns="0" rIns="0" bIns="0" rtlCol="0" anchor="t"/>
          <a:lstStyle/>
          <a:p>
            <a:pPr marL="0" indent="0" algn="l">
              <a:lnSpc>
                <a:spcPts val="1750"/>
              </a:lnSpc>
              <a:buNone/>
            </a:pPr>
            <a:r>
              <a:rPr lang="en-US" sz="1050" b="1" dirty="0">
                <a:solidFill>
                  <a:srgbClr val="FFE5E5"/>
                </a:solidFill>
                <a:latin typeface="DM Sans" pitchFamily="34" charset="0"/>
                <a:ea typeface="DM Sans" pitchFamily="34" charset="-122"/>
                <a:cs typeface="DM Sans" pitchFamily="34" charset="-120"/>
              </a:rPr>
              <a:t>Formula:</a:t>
            </a:r>
            <a:r>
              <a:rPr lang="en-US" sz="1050" dirty="0">
                <a:solidFill>
                  <a:srgbClr val="FFE5E5"/>
                </a:solidFill>
                <a:latin typeface="DM Sans" pitchFamily="34" charset="0"/>
                <a:ea typeface="DM Sans" pitchFamily="34" charset="-122"/>
                <a:cs typeface="DM Sans" pitchFamily="34" charset="-120"/>
              </a:rPr>
              <a:t> SUM(Sales), SUM(Profit) GROUP BY Segment</a:t>
            </a:r>
            <a:endParaRPr lang="en-US" sz="1050" dirty="0"/>
          </a:p>
        </p:txBody>
      </p:sp>
      <p:sp>
        <p:nvSpPr>
          <p:cNvPr id="18" name="Text 16"/>
          <p:cNvSpPr/>
          <p:nvPr/>
        </p:nvSpPr>
        <p:spPr>
          <a:xfrm>
            <a:off x="487323" y="5838349"/>
            <a:ext cx="13655754" cy="222885"/>
          </a:xfrm>
          <a:prstGeom prst="rect">
            <a:avLst/>
          </a:prstGeom>
          <a:noFill/>
          <a:ln/>
        </p:spPr>
        <p:txBody>
          <a:bodyPr wrap="none" lIns="0" tIns="0" rIns="0" bIns="0" rtlCol="0" anchor="t"/>
          <a:lstStyle/>
          <a:p>
            <a:pPr marL="0" indent="0" algn="l">
              <a:lnSpc>
                <a:spcPts val="1750"/>
              </a:lnSpc>
              <a:buNone/>
            </a:pPr>
            <a:r>
              <a:rPr lang="en-US" sz="1050" b="1" dirty="0">
                <a:solidFill>
                  <a:srgbClr val="FFE5E5"/>
                </a:solidFill>
                <a:latin typeface="DM Sans" pitchFamily="34" charset="0"/>
                <a:ea typeface="DM Sans" pitchFamily="34" charset="-122"/>
                <a:cs typeface="DM Sans" pitchFamily="34" charset="-120"/>
              </a:rPr>
              <a:t>Relevance:</a:t>
            </a:r>
            <a:r>
              <a:rPr lang="en-US" sz="1050" dirty="0">
                <a:solidFill>
                  <a:srgbClr val="FFE5E5"/>
                </a:solidFill>
                <a:latin typeface="DM Sans" pitchFamily="34" charset="0"/>
                <a:ea typeface="DM Sans" pitchFamily="34" charset="-122"/>
                <a:cs typeface="DM Sans" pitchFamily="34" charset="-120"/>
              </a:rPr>
              <a:t> Helps identify the most valuable segments for focused CLV prediction and retention strategies.</a:t>
            </a:r>
            <a:endParaRPr lang="en-US" sz="1050" dirty="0"/>
          </a:p>
        </p:txBody>
      </p:sp>
      <p:sp>
        <p:nvSpPr>
          <p:cNvPr id="19" name="Text 17"/>
          <p:cNvSpPr/>
          <p:nvPr/>
        </p:nvSpPr>
        <p:spPr>
          <a:xfrm>
            <a:off x="487323" y="6270069"/>
            <a:ext cx="3974425" cy="274796"/>
          </a:xfrm>
          <a:prstGeom prst="rect">
            <a:avLst/>
          </a:prstGeom>
          <a:noFill/>
          <a:ln/>
        </p:spPr>
        <p:txBody>
          <a:bodyPr wrap="none" lIns="0" tIns="0" rIns="0" bIns="0" rtlCol="0" anchor="t"/>
          <a:lstStyle/>
          <a:p>
            <a:pPr marL="0" indent="0" algn="l">
              <a:lnSpc>
                <a:spcPts val="2150"/>
              </a:lnSpc>
              <a:buNone/>
            </a:pPr>
            <a:r>
              <a:rPr lang="en-US" sz="1700" dirty="0">
                <a:solidFill>
                  <a:srgbClr val="FAEBEB"/>
                </a:solidFill>
                <a:latin typeface="Dela Gothic One" pitchFamily="34" charset="0"/>
                <a:ea typeface="Dela Gothic One" pitchFamily="34" charset="-122"/>
                <a:cs typeface="Dela Gothic One" pitchFamily="34" charset="-120"/>
              </a:rPr>
              <a:t>Customer Lifetime Value (CLV)</a:t>
            </a:r>
            <a:endParaRPr lang="en-US" sz="1700" dirty="0"/>
          </a:p>
        </p:txBody>
      </p:sp>
      <p:sp>
        <p:nvSpPr>
          <p:cNvPr id="20" name="Text 18"/>
          <p:cNvSpPr/>
          <p:nvPr/>
        </p:nvSpPr>
        <p:spPr>
          <a:xfrm>
            <a:off x="487323" y="6753701"/>
            <a:ext cx="13655754" cy="222885"/>
          </a:xfrm>
          <a:prstGeom prst="rect">
            <a:avLst/>
          </a:prstGeom>
          <a:noFill/>
          <a:ln/>
        </p:spPr>
        <p:txBody>
          <a:bodyPr wrap="none" lIns="0" tIns="0" rIns="0" bIns="0" rtlCol="0" anchor="t"/>
          <a:lstStyle/>
          <a:p>
            <a:pPr marL="0" indent="0" algn="l">
              <a:lnSpc>
                <a:spcPts val="1750"/>
              </a:lnSpc>
              <a:buNone/>
            </a:pPr>
            <a:r>
              <a:rPr lang="en-US" sz="1050" b="1" dirty="0">
                <a:solidFill>
                  <a:srgbClr val="FFE5E5"/>
                </a:solidFill>
                <a:latin typeface="DM Sans" pitchFamily="34" charset="0"/>
                <a:ea typeface="DM Sans" pitchFamily="34" charset="-122"/>
                <a:cs typeface="DM Sans" pitchFamily="34" charset="-120"/>
              </a:rPr>
              <a:t>Definition:</a:t>
            </a:r>
            <a:r>
              <a:rPr lang="en-US" sz="1050" dirty="0">
                <a:solidFill>
                  <a:srgbClr val="FFE5E5"/>
                </a:solidFill>
                <a:latin typeface="DM Sans" pitchFamily="34" charset="0"/>
                <a:ea typeface="DM Sans" pitchFamily="34" charset="-122"/>
                <a:cs typeface="DM Sans" pitchFamily="34" charset="-120"/>
              </a:rPr>
              <a:t> The projected total revenue from a customer over their relationship with the business.</a:t>
            </a:r>
            <a:endParaRPr lang="en-US" sz="1050" dirty="0"/>
          </a:p>
        </p:txBody>
      </p:sp>
      <p:sp>
        <p:nvSpPr>
          <p:cNvPr id="21" name="Text 19"/>
          <p:cNvSpPr/>
          <p:nvPr/>
        </p:nvSpPr>
        <p:spPr>
          <a:xfrm>
            <a:off x="487323" y="7133153"/>
            <a:ext cx="13655754" cy="222885"/>
          </a:xfrm>
          <a:prstGeom prst="rect">
            <a:avLst/>
          </a:prstGeom>
          <a:noFill/>
          <a:ln/>
        </p:spPr>
        <p:txBody>
          <a:bodyPr wrap="none" lIns="0" tIns="0" rIns="0" bIns="0" rtlCol="0" anchor="t"/>
          <a:lstStyle/>
          <a:p>
            <a:pPr marL="0" indent="0" algn="l">
              <a:lnSpc>
                <a:spcPts val="1750"/>
              </a:lnSpc>
              <a:buNone/>
            </a:pPr>
            <a:r>
              <a:rPr lang="en-US" sz="1050" b="1" dirty="0">
                <a:solidFill>
                  <a:srgbClr val="FFE5E5"/>
                </a:solidFill>
                <a:latin typeface="DM Sans" pitchFamily="34" charset="0"/>
                <a:ea typeface="DM Sans" pitchFamily="34" charset="-122"/>
                <a:cs typeface="DM Sans" pitchFamily="34" charset="-120"/>
              </a:rPr>
              <a:t>Formula:</a:t>
            </a:r>
            <a:r>
              <a:rPr lang="en-US" sz="1050" dirty="0">
                <a:solidFill>
                  <a:srgbClr val="FFE5E5"/>
                </a:solidFill>
                <a:latin typeface="DM Sans" pitchFamily="34" charset="0"/>
                <a:ea typeface="DM Sans" pitchFamily="34" charset="-122"/>
                <a:cs typeface="DM Sans" pitchFamily="34" charset="-120"/>
              </a:rPr>
              <a:t> CLV = (Average Purchase Value × Purchase Frequency × Lifespan)</a:t>
            </a:r>
            <a:endParaRPr lang="en-US" sz="1050" dirty="0"/>
          </a:p>
        </p:txBody>
      </p:sp>
      <p:sp>
        <p:nvSpPr>
          <p:cNvPr id="22" name="Text 20"/>
          <p:cNvSpPr/>
          <p:nvPr/>
        </p:nvSpPr>
        <p:spPr>
          <a:xfrm>
            <a:off x="487323" y="7512606"/>
            <a:ext cx="13655754" cy="222885"/>
          </a:xfrm>
          <a:prstGeom prst="rect">
            <a:avLst/>
          </a:prstGeom>
          <a:noFill/>
          <a:ln/>
        </p:spPr>
        <p:txBody>
          <a:bodyPr wrap="none" lIns="0" tIns="0" rIns="0" bIns="0" rtlCol="0" anchor="t"/>
          <a:lstStyle/>
          <a:p>
            <a:pPr marL="0" indent="0" algn="l">
              <a:lnSpc>
                <a:spcPts val="1750"/>
              </a:lnSpc>
              <a:buNone/>
            </a:pPr>
            <a:r>
              <a:rPr lang="en-US" sz="1050" b="1" dirty="0">
                <a:solidFill>
                  <a:srgbClr val="FFE5E5"/>
                </a:solidFill>
                <a:latin typeface="DM Sans" pitchFamily="34" charset="0"/>
                <a:ea typeface="DM Sans" pitchFamily="34" charset="-122"/>
                <a:cs typeface="DM Sans" pitchFamily="34" charset="-120"/>
              </a:rPr>
              <a:t>Relevance:</a:t>
            </a:r>
            <a:r>
              <a:rPr lang="en-US" sz="1050" dirty="0">
                <a:solidFill>
                  <a:srgbClr val="FFE5E5"/>
                </a:solidFill>
                <a:latin typeface="DM Sans" pitchFamily="34" charset="0"/>
                <a:ea typeface="DM Sans" pitchFamily="34" charset="-122"/>
                <a:cs typeface="DM Sans" pitchFamily="34" charset="-120"/>
              </a:rPr>
              <a:t> Guides marketing investments and long-term customer management.</a:t>
            </a:r>
            <a:endParaRPr lang="en-US" sz="1050" dirty="0"/>
          </a:p>
        </p:txBody>
      </p:sp>
      <p:grpSp>
        <p:nvGrpSpPr>
          <p:cNvPr id="23" name="Group 22">
            <a:extLst>
              <a:ext uri="{FF2B5EF4-FFF2-40B4-BE49-F238E27FC236}">
                <a16:creationId xmlns:a16="http://schemas.microsoft.com/office/drawing/2014/main" id="{8F43BBAD-A39D-F0C3-FB67-42D5751664E7}"/>
              </a:ext>
            </a:extLst>
          </p:cNvPr>
          <p:cNvGrpSpPr/>
          <p:nvPr/>
        </p:nvGrpSpPr>
        <p:grpSpPr>
          <a:xfrm>
            <a:off x="12533245" y="41274"/>
            <a:ext cx="2017643" cy="566530"/>
            <a:chOff x="12612757" y="130725"/>
            <a:chExt cx="2017643" cy="566530"/>
          </a:xfrm>
        </p:grpSpPr>
        <p:sp>
          <p:nvSpPr>
            <p:cNvPr id="24" name="Rectangle: Rounded Corners 23">
              <a:extLst>
                <a:ext uri="{FF2B5EF4-FFF2-40B4-BE49-F238E27FC236}">
                  <a16:creationId xmlns:a16="http://schemas.microsoft.com/office/drawing/2014/main" id="{B0E6D980-3D10-2E44-2096-FC0EE6B7FB87}"/>
                </a:ext>
              </a:extLst>
            </p:cNvPr>
            <p:cNvSpPr/>
            <p:nvPr/>
          </p:nvSpPr>
          <p:spPr>
            <a:xfrm>
              <a:off x="12612757" y="130725"/>
              <a:ext cx="2017643" cy="566530"/>
            </a:xfrm>
            <a:prstGeom prst="roundRect">
              <a:avLst/>
            </a:prstGeom>
            <a:solidFill>
              <a:srgbClr val="D1373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5150"/>
                </a:lnSpc>
              </a:pPr>
              <a:endParaRPr lang="en-US" sz="1000" dirty="0"/>
            </a:p>
          </p:txBody>
        </p:sp>
        <p:sp>
          <p:nvSpPr>
            <p:cNvPr id="25" name="TextBox 24">
              <a:hlinkClick r:id="rId3" action="ppaction://hlinksldjump"/>
              <a:extLst>
                <a:ext uri="{FF2B5EF4-FFF2-40B4-BE49-F238E27FC236}">
                  <a16:creationId xmlns:a16="http://schemas.microsoft.com/office/drawing/2014/main" id="{15B72CB9-1C11-981C-C8D2-CA90FDEC64E4}"/>
                </a:ext>
              </a:extLst>
            </p:cNvPr>
            <p:cNvSpPr txBox="1"/>
            <p:nvPr/>
          </p:nvSpPr>
          <p:spPr>
            <a:xfrm>
              <a:off x="12612757" y="218661"/>
              <a:ext cx="2017643" cy="369332"/>
            </a:xfrm>
            <a:prstGeom prst="rect">
              <a:avLst/>
            </a:prstGeom>
            <a:noFill/>
          </p:spPr>
          <p:txBody>
            <a:bodyPr wrap="square" rtlCol="0">
              <a:spAutoFit/>
            </a:bodyPr>
            <a:lstStyle/>
            <a:p>
              <a:pPr algn="ctr"/>
              <a:r>
                <a:rPr lang="en-US" dirty="0">
                  <a:solidFill>
                    <a:srgbClr val="FAEBEB"/>
                  </a:solidFill>
                  <a:latin typeface="Dela Gothic One" pitchFamily="34" charset="0"/>
                  <a:ea typeface="Dela Gothic One" pitchFamily="34" charset="-122"/>
                  <a:cs typeface="Dela Gothic One" pitchFamily="34" charset="-120"/>
                </a:rPr>
                <a:t>Home Page</a:t>
              </a:r>
              <a:endParaRPr lang="en-US" dirty="0"/>
            </a:p>
          </p:txBody>
        </p:sp>
      </p:grpSp>
      <p:sp>
        <p:nvSpPr>
          <p:cNvPr id="26" name="Rectangle 25">
            <a:extLst>
              <a:ext uri="{FF2B5EF4-FFF2-40B4-BE49-F238E27FC236}">
                <a16:creationId xmlns:a16="http://schemas.microsoft.com/office/drawing/2014/main" id="{E8565851-766F-4EB6-8B67-E62F14F22233}"/>
              </a:ext>
            </a:extLst>
          </p:cNvPr>
          <p:cNvSpPr/>
          <p:nvPr/>
        </p:nvSpPr>
        <p:spPr>
          <a:xfrm>
            <a:off x="12831418" y="7603436"/>
            <a:ext cx="1789043" cy="56653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17113" y="563999"/>
            <a:ext cx="9669066" cy="674013"/>
          </a:xfrm>
          <a:prstGeom prst="rect">
            <a:avLst/>
          </a:prstGeom>
          <a:noFill/>
          <a:ln/>
        </p:spPr>
        <p:txBody>
          <a:bodyPr wrap="none" lIns="0" tIns="0" rIns="0" bIns="0" rtlCol="0" anchor="t"/>
          <a:lstStyle/>
          <a:p>
            <a:pPr marL="0" indent="0" algn="l">
              <a:lnSpc>
                <a:spcPts val="5300"/>
              </a:lnSpc>
              <a:buNone/>
            </a:pPr>
            <a:r>
              <a:rPr lang="en-US" sz="4200" dirty="0">
                <a:solidFill>
                  <a:srgbClr val="FAEBEB"/>
                </a:solidFill>
                <a:latin typeface="Dela Gothic One" pitchFamily="34" charset="0"/>
                <a:ea typeface="Dela Gothic One" pitchFamily="34" charset="-122"/>
                <a:cs typeface="Dela Gothic One" pitchFamily="34" charset="-120"/>
              </a:rPr>
              <a:t>Operational &amp; Fulfillment KPIs</a:t>
            </a:r>
            <a:endParaRPr lang="en-US" sz="4200" dirty="0"/>
          </a:p>
        </p:txBody>
      </p:sp>
      <p:sp>
        <p:nvSpPr>
          <p:cNvPr id="3" name="Shape 1"/>
          <p:cNvSpPr/>
          <p:nvPr/>
        </p:nvSpPr>
        <p:spPr>
          <a:xfrm>
            <a:off x="717113" y="1647706"/>
            <a:ext cx="461010" cy="461010"/>
          </a:xfrm>
          <a:prstGeom prst="roundRect">
            <a:avLst>
              <a:gd name="adj" fmla="val 18667"/>
            </a:avLst>
          </a:prstGeom>
          <a:solidFill>
            <a:srgbClr val="740B0B"/>
          </a:solidFill>
          <a:ln w="7620">
            <a:solidFill>
              <a:srgbClr val="8D2424"/>
            </a:solidFill>
            <a:prstDash val="solid"/>
          </a:ln>
        </p:spPr>
        <p:txBody>
          <a:bodyPr/>
          <a:lstStyle/>
          <a:p>
            <a:endParaRPr lang="en-US"/>
          </a:p>
        </p:txBody>
      </p:sp>
      <p:sp>
        <p:nvSpPr>
          <p:cNvPr id="4" name="Text 2"/>
          <p:cNvSpPr/>
          <p:nvPr/>
        </p:nvSpPr>
        <p:spPr>
          <a:xfrm>
            <a:off x="785872" y="1676043"/>
            <a:ext cx="323493" cy="404336"/>
          </a:xfrm>
          <a:prstGeom prst="rect">
            <a:avLst/>
          </a:prstGeom>
          <a:noFill/>
          <a:ln/>
        </p:spPr>
        <p:txBody>
          <a:bodyPr wrap="none" lIns="0" tIns="0" rIns="0" bIns="0" rtlCol="0" anchor="t"/>
          <a:lstStyle/>
          <a:p>
            <a:pPr marL="0" indent="0" algn="ctr">
              <a:lnSpc>
                <a:spcPts val="2500"/>
              </a:lnSpc>
              <a:buNone/>
            </a:pPr>
            <a:r>
              <a:rPr lang="en-US" sz="2500" dirty="0">
                <a:solidFill>
                  <a:srgbClr val="FFE5E5"/>
                </a:solidFill>
                <a:latin typeface="Dela Gothic One" pitchFamily="34" charset="0"/>
                <a:ea typeface="Dela Gothic One" pitchFamily="34" charset="-122"/>
                <a:cs typeface="Dela Gothic One" pitchFamily="34" charset="-120"/>
              </a:rPr>
              <a:t>1</a:t>
            </a:r>
            <a:endParaRPr lang="en-US" sz="2500" dirty="0"/>
          </a:p>
        </p:txBody>
      </p:sp>
      <p:sp>
        <p:nvSpPr>
          <p:cNvPr id="5" name="Text 3"/>
          <p:cNvSpPr/>
          <p:nvPr/>
        </p:nvSpPr>
        <p:spPr>
          <a:xfrm>
            <a:off x="1382911" y="1718072"/>
            <a:ext cx="3590806" cy="336947"/>
          </a:xfrm>
          <a:prstGeom prst="rect">
            <a:avLst/>
          </a:prstGeom>
          <a:noFill/>
          <a:ln/>
        </p:spPr>
        <p:txBody>
          <a:bodyPr wrap="none" lIns="0" tIns="0" rIns="0" bIns="0" rtlCol="0" anchor="t"/>
          <a:lstStyle/>
          <a:p>
            <a:pPr marL="0" indent="0" algn="l">
              <a:lnSpc>
                <a:spcPts val="2650"/>
              </a:lnSpc>
              <a:buNone/>
            </a:pPr>
            <a:r>
              <a:rPr lang="en-US" sz="2100" dirty="0">
                <a:solidFill>
                  <a:srgbClr val="FFE5E5"/>
                </a:solidFill>
                <a:latin typeface="Dela Gothic One" pitchFamily="34" charset="0"/>
                <a:ea typeface="Dela Gothic One" pitchFamily="34" charset="-122"/>
                <a:cs typeface="Dela Gothic One" pitchFamily="34" charset="-120"/>
              </a:rPr>
              <a:t>Average Delivery Time</a:t>
            </a:r>
            <a:endParaRPr lang="en-US" sz="2100" dirty="0"/>
          </a:p>
        </p:txBody>
      </p:sp>
      <p:sp>
        <p:nvSpPr>
          <p:cNvPr id="6" name="Text 4"/>
          <p:cNvSpPr/>
          <p:nvPr/>
        </p:nvSpPr>
        <p:spPr>
          <a:xfrm>
            <a:off x="1382911" y="2177891"/>
            <a:ext cx="5804178" cy="655558"/>
          </a:xfrm>
          <a:prstGeom prst="rect">
            <a:avLst/>
          </a:prstGeom>
          <a:noFill/>
          <a:ln/>
        </p:spPr>
        <p:txBody>
          <a:bodyPr wrap="square" lIns="0" tIns="0" rIns="0" bIns="0" rtlCol="0" anchor="t"/>
          <a:lstStyle/>
          <a:p>
            <a:pPr marL="0" indent="0" algn="l">
              <a:lnSpc>
                <a:spcPts val="2550"/>
              </a:lnSpc>
              <a:buNone/>
            </a:pPr>
            <a:r>
              <a:rPr lang="en-US" sz="1600" b="1" dirty="0">
                <a:solidFill>
                  <a:srgbClr val="FFE5E5"/>
                </a:solidFill>
                <a:latin typeface="DM Sans" pitchFamily="34" charset="0"/>
                <a:ea typeface="DM Sans" pitchFamily="34" charset="-122"/>
                <a:cs typeface="DM Sans" pitchFamily="34" charset="-120"/>
              </a:rPr>
              <a:t>Definition:</a:t>
            </a:r>
            <a:r>
              <a:rPr lang="en-US" sz="1600" dirty="0">
                <a:solidFill>
                  <a:srgbClr val="FFE5E5"/>
                </a:solidFill>
                <a:latin typeface="DM Sans" pitchFamily="34" charset="0"/>
                <a:ea typeface="DM Sans" pitchFamily="34" charset="-122"/>
                <a:cs typeface="DM Sans" pitchFamily="34" charset="-120"/>
              </a:rPr>
              <a:t> The average number of days between order and shipment.</a:t>
            </a:r>
            <a:endParaRPr lang="en-US" sz="1600" dirty="0"/>
          </a:p>
        </p:txBody>
      </p:sp>
      <p:sp>
        <p:nvSpPr>
          <p:cNvPr id="7" name="Text 5"/>
          <p:cNvSpPr/>
          <p:nvPr/>
        </p:nvSpPr>
        <p:spPr>
          <a:xfrm>
            <a:off x="1382911" y="2956322"/>
            <a:ext cx="5804178" cy="327779"/>
          </a:xfrm>
          <a:prstGeom prst="rect">
            <a:avLst/>
          </a:prstGeom>
          <a:noFill/>
          <a:ln/>
        </p:spPr>
        <p:txBody>
          <a:bodyPr wrap="none" lIns="0" tIns="0" rIns="0" bIns="0" rtlCol="0" anchor="t"/>
          <a:lstStyle/>
          <a:p>
            <a:pPr marL="0" indent="0" algn="l">
              <a:lnSpc>
                <a:spcPts val="2550"/>
              </a:lnSpc>
              <a:buNone/>
            </a:pPr>
            <a:r>
              <a:rPr lang="en-US" sz="1600" b="1" dirty="0">
                <a:solidFill>
                  <a:srgbClr val="FFE5E5"/>
                </a:solidFill>
                <a:latin typeface="DM Sans" pitchFamily="34" charset="0"/>
                <a:ea typeface="DM Sans" pitchFamily="34" charset="-122"/>
                <a:cs typeface="DM Sans" pitchFamily="34" charset="-120"/>
              </a:rPr>
              <a:t>Formula:</a:t>
            </a:r>
            <a:r>
              <a:rPr lang="en-US" sz="1600" dirty="0">
                <a:solidFill>
                  <a:srgbClr val="FFE5E5"/>
                </a:solidFill>
                <a:latin typeface="DM Sans" pitchFamily="34" charset="0"/>
                <a:ea typeface="DM Sans" pitchFamily="34" charset="-122"/>
                <a:cs typeface="DM Sans" pitchFamily="34" charset="-120"/>
              </a:rPr>
              <a:t> AVG(DATEDIFF(Ship Date, Order Date))</a:t>
            </a:r>
            <a:endParaRPr lang="en-US" sz="1600" dirty="0"/>
          </a:p>
        </p:txBody>
      </p:sp>
      <p:sp>
        <p:nvSpPr>
          <p:cNvPr id="8" name="Text 6"/>
          <p:cNvSpPr/>
          <p:nvPr/>
        </p:nvSpPr>
        <p:spPr>
          <a:xfrm>
            <a:off x="1382911" y="3406973"/>
            <a:ext cx="5804178" cy="655558"/>
          </a:xfrm>
          <a:prstGeom prst="rect">
            <a:avLst/>
          </a:prstGeom>
          <a:noFill/>
          <a:ln/>
        </p:spPr>
        <p:txBody>
          <a:bodyPr wrap="square" lIns="0" tIns="0" rIns="0" bIns="0" rtlCol="0" anchor="t"/>
          <a:lstStyle/>
          <a:p>
            <a:pPr marL="0" indent="0" algn="l">
              <a:lnSpc>
                <a:spcPts val="2550"/>
              </a:lnSpc>
              <a:buNone/>
            </a:pPr>
            <a:r>
              <a:rPr lang="en-US" sz="1600" b="1" dirty="0">
                <a:solidFill>
                  <a:srgbClr val="FFE5E5"/>
                </a:solidFill>
                <a:latin typeface="DM Sans" pitchFamily="34" charset="0"/>
                <a:ea typeface="DM Sans" pitchFamily="34" charset="-122"/>
                <a:cs typeface="DM Sans" pitchFamily="34" charset="-120"/>
              </a:rPr>
              <a:t>Relevance:</a:t>
            </a:r>
            <a:r>
              <a:rPr lang="en-US" sz="1600" dirty="0">
                <a:solidFill>
                  <a:srgbClr val="FFE5E5"/>
                </a:solidFill>
                <a:latin typeface="DM Sans" pitchFamily="34" charset="0"/>
                <a:ea typeface="DM Sans" pitchFamily="34" charset="-122"/>
                <a:cs typeface="DM Sans" pitchFamily="34" charset="-120"/>
              </a:rPr>
              <a:t> Measures operational efficiency and delivery performance.</a:t>
            </a:r>
            <a:endParaRPr lang="en-US" sz="1600" dirty="0"/>
          </a:p>
        </p:txBody>
      </p:sp>
      <p:sp>
        <p:nvSpPr>
          <p:cNvPr id="9" name="Text 7"/>
          <p:cNvSpPr/>
          <p:nvPr/>
        </p:nvSpPr>
        <p:spPr>
          <a:xfrm>
            <a:off x="1382911" y="4185404"/>
            <a:ext cx="5804178" cy="655558"/>
          </a:xfrm>
          <a:prstGeom prst="rect">
            <a:avLst/>
          </a:prstGeom>
          <a:noFill/>
          <a:ln/>
        </p:spPr>
        <p:txBody>
          <a:bodyPr wrap="square" lIns="0" tIns="0" rIns="0" bIns="0" rtlCol="0" anchor="t"/>
          <a:lstStyle/>
          <a:p>
            <a:pPr marL="0" indent="0" algn="l">
              <a:lnSpc>
                <a:spcPts val="2550"/>
              </a:lnSpc>
              <a:buNone/>
            </a:pPr>
            <a:r>
              <a:rPr lang="en-US" sz="1600" b="1" dirty="0">
                <a:solidFill>
                  <a:srgbClr val="FFE5E5"/>
                </a:solidFill>
                <a:latin typeface="DM Sans" pitchFamily="34" charset="0"/>
                <a:ea typeface="DM Sans" pitchFamily="34" charset="-122"/>
                <a:cs typeface="DM Sans" pitchFamily="34" charset="-120"/>
              </a:rPr>
              <a:t>Application:</a:t>
            </a:r>
            <a:r>
              <a:rPr lang="en-US" sz="1600" dirty="0">
                <a:solidFill>
                  <a:srgbClr val="FFE5E5"/>
                </a:solidFill>
                <a:latin typeface="DM Sans" pitchFamily="34" charset="0"/>
                <a:ea typeface="DM Sans" pitchFamily="34" charset="-122"/>
                <a:cs typeface="DM Sans" pitchFamily="34" charset="-120"/>
              </a:rPr>
              <a:t> Derived from Order Date and Ship Date fields in the dataset.</a:t>
            </a:r>
            <a:endParaRPr lang="en-US" sz="1600" dirty="0"/>
          </a:p>
        </p:txBody>
      </p:sp>
      <p:sp>
        <p:nvSpPr>
          <p:cNvPr id="10" name="Shape 8"/>
          <p:cNvSpPr/>
          <p:nvPr/>
        </p:nvSpPr>
        <p:spPr>
          <a:xfrm>
            <a:off x="7443192" y="1647706"/>
            <a:ext cx="461010" cy="461010"/>
          </a:xfrm>
          <a:prstGeom prst="roundRect">
            <a:avLst>
              <a:gd name="adj" fmla="val 18667"/>
            </a:avLst>
          </a:prstGeom>
          <a:solidFill>
            <a:srgbClr val="740B0B"/>
          </a:solidFill>
          <a:ln w="7620">
            <a:solidFill>
              <a:srgbClr val="8D2424"/>
            </a:solidFill>
            <a:prstDash val="solid"/>
          </a:ln>
        </p:spPr>
        <p:txBody>
          <a:bodyPr/>
          <a:lstStyle/>
          <a:p>
            <a:endParaRPr lang="en-US"/>
          </a:p>
        </p:txBody>
      </p:sp>
      <p:sp>
        <p:nvSpPr>
          <p:cNvPr id="11" name="Text 9"/>
          <p:cNvSpPr/>
          <p:nvPr/>
        </p:nvSpPr>
        <p:spPr>
          <a:xfrm>
            <a:off x="7511951" y="1676043"/>
            <a:ext cx="323493" cy="404336"/>
          </a:xfrm>
          <a:prstGeom prst="rect">
            <a:avLst/>
          </a:prstGeom>
          <a:noFill/>
          <a:ln/>
        </p:spPr>
        <p:txBody>
          <a:bodyPr wrap="none" lIns="0" tIns="0" rIns="0" bIns="0" rtlCol="0" anchor="t"/>
          <a:lstStyle/>
          <a:p>
            <a:pPr marL="0" indent="0" algn="ctr">
              <a:lnSpc>
                <a:spcPts val="2500"/>
              </a:lnSpc>
              <a:buNone/>
            </a:pPr>
            <a:r>
              <a:rPr lang="en-US" sz="2500" dirty="0">
                <a:solidFill>
                  <a:srgbClr val="FFE5E5"/>
                </a:solidFill>
                <a:latin typeface="Dela Gothic One" pitchFamily="34" charset="0"/>
                <a:ea typeface="Dela Gothic One" pitchFamily="34" charset="-122"/>
                <a:cs typeface="Dela Gothic One" pitchFamily="34" charset="-120"/>
              </a:rPr>
              <a:t>2</a:t>
            </a:r>
            <a:endParaRPr lang="en-US" sz="2500" dirty="0"/>
          </a:p>
        </p:txBody>
      </p:sp>
      <p:sp>
        <p:nvSpPr>
          <p:cNvPr id="12" name="Text 10"/>
          <p:cNvSpPr/>
          <p:nvPr/>
        </p:nvSpPr>
        <p:spPr>
          <a:xfrm>
            <a:off x="8108990" y="1718072"/>
            <a:ext cx="3278981" cy="336947"/>
          </a:xfrm>
          <a:prstGeom prst="rect">
            <a:avLst/>
          </a:prstGeom>
          <a:noFill/>
          <a:ln/>
        </p:spPr>
        <p:txBody>
          <a:bodyPr wrap="none" lIns="0" tIns="0" rIns="0" bIns="0" rtlCol="0" anchor="t"/>
          <a:lstStyle/>
          <a:p>
            <a:pPr marL="0" indent="0" algn="l">
              <a:lnSpc>
                <a:spcPts val="2650"/>
              </a:lnSpc>
              <a:buNone/>
            </a:pPr>
            <a:r>
              <a:rPr lang="en-US" sz="2100" dirty="0">
                <a:solidFill>
                  <a:srgbClr val="FFE5E5"/>
                </a:solidFill>
                <a:latin typeface="Dela Gothic One" pitchFamily="34" charset="0"/>
                <a:ea typeface="Dela Gothic One" pitchFamily="34" charset="-122"/>
                <a:cs typeface="Dela Gothic One" pitchFamily="34" charset="-120"/>
              </a:rPr>
              <a:t>Orders by Ship Mode</a:t>
            </a:r>
            <a:endParaRPr lang="en-US" sz="2100" dirty="0"/>
          </a:p>
        </p:txBody>
      </p:sp>
      <p:sp>
        <p:nvSpPr>
          <p:cNvPr id="13" name="Text 11"/>
          <p:cNvSpPr/>
          <p:nvPr/>
        </p:nvSpPr>
        <p:spPr>
          <a:xfrm>
            <a:off x="8108990" y="2177891"/>
            <a:ext cx="5804297" cy="655558"/>
          </a:xfrm>
          <a:prstGeom prst="rect">
            <a:avLst/>
          </a:prstGeom>
          <a:noFill/>
          <a:ln/>
        </p:spPr>
        <p:txBody>
          <a:bodyPr wrap="square" lIns="0" tIns="0" rIns="0" bIns="0" rtlCol="0" anchor="t"/>
          <a:lstStyle/>
          <a:p>
            <a:pPr marL="0" indent="0" algn="l">
              <a:lnSpc>
                <a:spcPts val="2550"/>
              </a:lnSpc>
              <a:buNone/>
            </a:pPr>
            <a:r>
              <a:rPr lang="en-US" sz="1600" b="1" dirty="0">
                <a:solidFill>
                  <a:srgbClr val="FFE5E5"/>
                </a:solidFill>
                <a:latin typeface="DM Sans" pitchFamily="34" charset="0"/>
                <a:ea typeface="DM Sans" pitchFamily="34" charset="-122"/>
                <a:cs typeface="DM Sans" pitchFamily="34" charset="-120"/>
              </a:rPr>
              <a:t>Definition:</a:t>
            </a:r>
            <a:r>
              <a:rPr lang="en-US" sz="1600" dirty="0">
                <a:solidFill>
                  <a:srgbClr val="FFE5E5"/>
                </a:solidFill>
                <a:latin typeface="DM Sans" pitchFamily="34" charset="0"/>
                <a:ea typeface="DM Sans" pitchFamily="34" charset="-122"/>
                <a:cs typeface="DM Sans" pitchFamily="34" charset="-120"/>
              </a:rPr>
              <a:t> Distribution of orders across shipping methods (e.g., Standard, Second Class, Same Day).</a:t>
            </a:r>
            <a:endParaRPr lang="en-US" sz="1600" dirty="0"/>
          </a:p>
        </p:txBody>
      </p:sp>
      <p:sp>
        <p:nvSpPr>
          <p:cNvPr id="14" name="Text 12"/>
          <p:cNvSpPr/>
          <p:nvPr/>
        </p:nvSpPr>
        <p:spPr>
          <a:xfrm>
            <a:off x="8108990" y="2956322"/>
            <a:ext cx="5804297" cy="327779"/>
          </a:xfrm>
          <a:prstGeom prst="rect">
            <a:avLst/>
          </a:prstGeom>
          <a:noFill/>
          <a:ln/>
        </p:spPr>
        <p:txBody>
          <a:bodyPr wrap="none" lIns="0" tIns="0" rIns="0" bIns="0" rtlCol="0" anchor="t"/>
          <a:lstStyle/>
          <a:p>
            <a:pPr marL="0" indent="0" algn="l">
              <a:lnSpc>
                <a:spcPts val="2550"/>
              </a:lnSpc>
              <a:buNone/>
            </a:pPr>
            <a:r>
              <a:rPr lang="en-US" sz="1600" b="1" dirty="0">
                <a:solidFill>
                  <a:srgbClr val="FFE5E5"/>
                </a:solidFill>
                <a:latin typeface="DM Sans" pitchFamily="34" charset="0"/>
                <a:ea typeface="DM Sans" pitchFamily="34" charset="-122"/>
                <a:cs typeface="DM Sans" pitchFamily="34" charset="-120"/>
              </a:rPr>
              <a:t>Formula:</a:t>
            </a:r>
            <a:r>
              <a:rPr lang="en-US" sz="1600" dirty="0">
                <a:solidFill>
                  <a:srgbClr val="FFE5E5"/>
                </a:solidFill>
                <a:latin typeface="DM Sans" pitchFamily="34" charset="0"/>
                <a:ea typeface="DM Sans" pitchFamily="34" charset="-122"/>
                <a:cs typeface="DM Sans" pitchFamily="34" charset="-120"/>
              </a:rPr>
              <a:t> COUNT(Order ID) GROUP BY Ship Mode</a:t>
            </a:r>
            <a:endParaRPr lang="en-US" sz="1600" dirty="0"/>
          </a:p>
        </p:txBody>
      </p:sp>
      <p:sp>
        <p:nvSpPr>
          <p:cNvPr id="15" name="Text 13"/>
          <p:cNvSpPr/>
          <p:nvPr/>
        </p:nvSpPr>
        <p:spPr>
          <a:xfrm>
            <a:off x="8108990" y="3406973"/>
            <a:ext cx="5804297" cy="655558"/>
          </a:xfrm>
          <a:prstGeom prst="rect">
            <a:avLst/>
          </a:prstGeom>
          <a:noFill/>
          <a:ln/>
        </p:spPr>
        <p:txBody>
          <a:bodyPr wrap="square" lIns="0" tIns="0" rIns="0" bIns="0" rtlCol="0" anchor="t"/>
          <a:lstStyle/>
          <a:p>
            <a:pPr marL="0" indent="0" algn="l">
              <a:lnSpc>
                <a:spcPts val="2550"/>
              </a:lnSpc>
              <a:buNone/>
            </a:pPr>
            <a:r>
              <a:rPr lang="en-US" sz="1600" b="1" dirty="0">
                <a:solidFill>
                  <a:srgbClr val="FFE5E5"/>
                </a:solidFill>
                <a:latin typeface="DM Sans" pitchFamily="34" charset="0"/>
                <a:ea typeface="DM Sans" pitchFamily="34" charset="-122"/>
                <a:cs typeface="DM Sans" pitchFamily="34" charset="-120"/>
              </a:rPr>
              <a:t>Relevance:</a:t>
            </a:r>
            <a:r>
              <a:rPr lang="en-US" sz="1600" dirty="0">
                <a:solidFill>
                  <a:srgbClr val="FFE5E5"/>
                </a:solidFill>
                <a:latin typeface="DM Sans" pitchFamily="34" charset="0"/>
                <a:ea typeface="DM Sans" pitchFamily="34" charset="-122"/>
                <a:cs typeface="DM Sans" pitchFamily="34" charset="-120"/>
              </a:rPr>
              <a:t> Identifies preferred shipping methods and supports cost optimization.</a:t>
            </a:r>
            <a:endParaRPr lang="en-US" sz="1600" dirty="0"/>
          </a:p>
        </p:txBody>
      </p:sp>
      <p:sp>
        <p:nvSpPr>
          <p:cNvPr id="16" name="Shape 14"/>
          <p:cNvSpPr/>
          <p:nvPr/>
        </p:nvSpPr>
        <p:spPr>
          <a:xfrm>
            <a:off x="717113" y="5250656"/>
            <a:ext cx="461010" cy="461010"/>
          </a:xfrm>
          <a:prstGeom prst="roundRect">
            <a:avLst>
              <a:gd name="adj" fmla="val 18667"/>
            </a:avLst>
          </a:prstGeom>
          <a:solidFill>
            <a:srgbClr val="740B0B"/>
          </a:solidFill>
          <a:ln w="7620">
            <a:solidFill>
              <a:srgbClr val="8D2424"/>
            </a:solidFill>
            <a:prstDash val="solid"/>
          </a:ln>
        </p:spPr>
        <p:txBody>
          <a:bodyPr/>
          <a:lstStyle/>
          <a:p>
            <a:endParaRPr lang="en-US"/>
          </a:p>
        </p:txBody>
      </p:sp>
      <p:sp>
        <p:nvSpPr>
          <p:cNvPr id="17" name="Text 15"/>
          <p:cNvSpPr/>
          <p:nvPr/>
        </p:nvSpPr>
        <p:spPr>
          <a:xfrm>
            <a:off x="785872" y="5278993"/>
            <a:ext cx="323493" cy="404336"/>
          </a:xfrm>
          <a:prstGeom prst="rect">
            <a:avLst/>
          </a:prstGeom>
          <a:noFill/>
          <a:ln/>
        </p:spPr>
        <p:txBody>
          <a:bodyPr wrap="none" lIns="0" tIns="0" rIns="0" bIns="0" rtlCol="0" anchor="t"/>
          <a:lstStyle/>
          <a:p>
            <a:pPr marL="0" indent="0" algn="ctr">
              <a:lnSpc>
                <a:spcPts val="2500"/>
              </a:lnSpc>
              <a:buNone/>
            </a:pPr>
            <a:r>
              <a:rPr lang="en-US" sz="2500" dirty="0">
                <a:solidFill>
                  <a:srgbClr val="FFE5E5"/>
                </a:solidFill>
                <a:latin typeface="Dela Gothic One" pitchFamily="34" charset="0"/>
                <a:ea typeface="Dela Gothic One" pitchFamily="34" charset="-122"/>
                <a:cs typeface="Dela Gothic One" pitchFamily="34" charset="-120"/>
              </a:rPr>
              <a:t>3</a:t>
            </a:r>
            <a:endParaRPr lang="en-US" sz="2500" dirty="0"/>
          </a:p>
        </p:txBody>
      </p:sp>
      <p:sp>
        <p:nvSpPr>
          <p:cNvPr id="18" name="Text 16"/>
          <p:cNvSpPr/>
          <p:nvPr/>
        </p:nvSpPr>
        <p:spPr>
          <a:xfrm>
            <a:off x="1382911" y="5321022"/>
            <a:ext cx="4092535" cy="336947"/>
          </a:xfrm>
          <a:prstGeom prst="rect">
            <a:avLst/>
          </a:prstGeom>
          <a:noFill/>
          <a:ln/>
        </p:spPr>
        <p:txBody>
          <a:bodyPr wrap="none" lIns="0" tIns="0" rIns="0" bIns="0" rtlCol="0" anchor="t"/>
          <a:lstStyle/>
          <a:p>
            <a:pPr marL="0" indent="0" algn="l">
              <a:lnSpc>
                <a:spcPts val="2650"/>
              </a:lnSpc>
              <a:buNone/>
            </a:pPr>
            <a:r>
              <a:rPr lang="en-US" sz="2100" dirty="0">
                <a:solidFill>
                  <a:srgbClr val="FFE5E5"/>
                </a:solidFill>
                <a:latin typeface="Dela Gothic One" pitchFamily="34" charset="0"/>
                <a:ea typeface="Dela Gothic One" pitchFamily="34" charset="-122"/>
                <a:cs typeface="Dela Gothic One" pitchFamily="34" charset="-120"/>
              </a:rPr>
              <a:t>Profitability by Ship Mode</a:t>
            </a:r>
            <a:endParaRPr lang="en-US" sz="2100" dirty="0"/>
          </a:p>
        </p:txBody>
      </p:sp>
      <p:sp>
        <p:nvSpPr>
          <p:cNvPr id="19" name="Text 17"/>
          <p:cNvSpPr/>
          <p:nvPr/>
        </p:nvSpPr>
        <p:spPr>
          <a:xfrm>
            <a:off x="1382911" y="5780842"/>
            <a:ext cx="5804178" cy="655558"/>
          </a:xfrm>
          <a:prstGeom prst="rect">
            <a:avLst/>
          </a:prstGeom>
          <a:noFill/>
          <a:ln/>
        </p:spPr>
        <p:txBody>
          <a:bodyPr wrap="square" lIns="0" tIns="0" rIns="0" bIns="0" rtlCol="0" anchor="t"/>
          <a:lstStyle/>
          <a:p>
            <a:pPr marL="0" indent="0" algn="l">
              <a:lnSpc>
                <a:spcPts val="2550"/>
              </a:lnSpc>
              <a:buNone/>
            </a:pPr>
            <a:r>
              <a:rPr lang="en-US" sz="1600" b="1" dirty="0">
                <a:solidFill>
                  <a:srgbClr val="FFE5E5"/>
                </a:solidFill>
                <a:latin typeface="DM Sans" pitchFamily="34" charset="0"/>
                <a:ea typeface="DM Sans" pitchFamily="34" charset="-122"/>
                <a:cs typeface="DM Sans" pitchFamily="34" charset="-120"/>
              </a:rPr>
              <a:t>Definition:</a:t>
            </a:r>
            <a:r>
              <a:rPr lang="en-US" sz="1600" dirty="0">
                <a:solidFill>
                  <a:srgbClr val="FFE5E5"/>
                </a:solidFill>
                <a:latin typeface="DM Sans" pitchFamily="34" charset="0"/>
                <a:ea typeface="DM Sans" pitchFamily="34" charset="-122"/>
                <a:cs typeface="DM Sans" pitchFamily="34" charset="-120"/>
              </a:rPr>
              <a:t> Analyzes profit contribution by each shipping type.</a:t>
            </a:r>
            <a:endParaRPr lang="en-US" sz="1600" dirty="0"/>
          </a:p>
        </p:txBody>
      </p:sp>
      <p:sp>
        <p:nvSpPr>
          <p:cNvPr id="20" name="Text 18"/>
          <p:cNvSpPr/>
          <p:nvPr/>
        </p:nvSpPr>
        <p:spPr>
          <a:xfrm>
            <a:off x="1382911" y="6559272"/>
            <a:ext cx="5804178" cy="327779"/>
          </a:xfrm>
          <a:prstGeom prst="rect">
            <a:avLst/>
          </a:prstGeom>
          <a:noFill/>
          <a:ln/>
        </p:spPr>
        <p:txBody>
          <a:bodyPr wrap="none" lIns="0" tIns="0" rIns="0" bIns="0" rtlCol="0" anchor="t"/>
          <a:lstStyle/>
          <a:p>
            <a:pPr marL="0" indent="0" algn="l">
              <a:lnSpc>
                <a:spcPts val="2550"/>
              </a:lnSpc>
              <a:buNone/>
            </a:pPr>
            <a:r>
              <a:rPr lang="en-US" sz="1600" b="1" dirty="0">
                <a:solidFill>
                  <a:srgbClr val="FFE5E5"/>
                </a:solidFill>
                <a:latin typeface="DM Sans" pitchFamily="34" charset="0"/>
                <a:ea typeface="DM Sans" pitchFamily="34" charset="-122"/>
                <a:cs typeface="DM Sans" pitchFamily="34" charset="-120"/>
              </a:rPr>
              <a:t>Formula:</a:t>
            </a:r>
            <a:r>
              <a:rPr lang="en-US" sz="1600" dirty="0">
                <a:solidFill>
                  <a:srgbClr val="FFE5E5"/>
                </a:solidFill>
                <a:latin typeface="DM Sans" pitchFamily="34" charset="0"/>
                <a:ea typeface="DM Sans" pitchFamily="34" charset="-122"/>
                <a:cs typeface="DM Sans" pitchFamily="34" charset="-120"/>
              </a:rPr>
              <a:t> SUM(Profit) GROUP BY Ship Mode</a:t>
            </a:r>
            <a:endParaRPr lang="en-US" sz="1600" dirty="0"/>
          </a:p>
        </p:txBody>
      </p:sp>
      <p:sp>
        <p:nvSpPr>
          <p:cNvPr id="21" name="Text 19"/>
          <p:cNvSpPr/>
          <p:nvPr/>
        </p:nvSpPr>
        <p:spPr>
          <a:xfrm>
            <a:off x="1382911" y="7009924"/>
            <a:ext cx="5804178" cy="655558"/>
          </a:xfrm>
          <a:prstGeom prst="rect">
            <a:avLst/>
          </a:prstGeom>
          <a:noFill/>
          <a:ln/>
        </p:spPr>
        <p:txBody>
          <a:bodyPr wrap="square" lIns="0" tIns="0" rIns="0" bIns="0" rtlCol="0" anchor="t"/>
          <a:lstStyle/>
          <a:p>
            <a:pPr marL="0" indent="0" algn="l">
              <a:lnSpc>
                <a:spcPts val="2550"/>
              </a:lnSpc>
              <a:buNone/>
            </a:pPr>
            <a:r>
              <a:rPr lang="en-US" sz="1600" b="1" dirty="0">
                <a:solidFill>
                  <a:srgbClr val="FFE5E5"/>
                </a:solidFill>
                <a:latin typeface="DM Sans" pitchFamily="34" charset="0"/>
                <a:ea typeface="DM Sans" pitchFamily="34" charset="-122"/>
                <a:cs typeface="DM Sans" pitchFamily="34" charset="-120"/>
              </a:rPr>
              <a:t>Relevance:</a:t>
            </a:r>
            <a:r>
              <a:rPr lang="en-US" sz="1600" dirty="0">
                <a:solidFill>
                  <a:srgbClr val="FFE5E5"/>
                </a:solidFill>
                <a:latin typeface="DM Sans" pitchFamily="34" charset="0"/>
                <a:ea typeface="DM Sans" pitchFamily="34" charset="-122"/>
                <a:cs typeface="DM Sans" pitchFamily="34" charset="-120"/>
              </a:rPr>
              <a:t> Determines whether faster shipping options yield higher or lower margins.</a:t>
            </a:r>
            <a:endParaRPr lang="en-US" sz="1600" dirty="0"/>
          </a:p>
        </p:txBody>
      </p:sp>
      <p:sp>
        <p:nvSpPr>
          <p:cNvPr id="22" name="Shape 20"/>
          <p:cNvSpPr/>
          <p:nvPr/>
        </p:nvSpPr>
        <p:spPr>
          <a:xfrm>
            <a:off x="7443192" y="5250656"/>
            <a:ext cx="461010" cy="461010"/>
          </a:xfrm>
          <a:prstGeom prst="roundRect">
            <a:avLst>
              <a:gd name="adj" fmla="val 18667"/>
            </a:avLst>
          </a:prstGeom>
          <a:solidFill>
            <a:srgbClr val="740B0B"/>
          </a:solidFill>
          <a:ln w="7620">
            <a:solidFill>
              <a:srgbClr val="8D2424"/>
            </a:solidFill>
            <a:prstDash val="solid"/>
          </a:ln>
        </p:spPr>
        <p:txBody>
          <a:bodyPr/>
          <a:lstStyle/>
          <a:p>
            <a:endParaRPr lang="en-US"/>
          </a:p>
        </p:txBody>
      </p:sp>
      <p:sp>
        <p:nvSpPr>
          <p:cNvPr id="23" name="Text 21"/>
          <p:cNvSpPr/>
          <p:nvPr/>
        </p:nvSpPr>
        <p:spPr>
          <a:xfrm>
            <a:off x="7511951" y="5278993"/>
            <a:ext cx="323493" cy="404336"/>
          </a:xfrm>
          <a:prstGeom prst="rect">
            <a:avLst/>
          </a:prstGeom>
          <a:noFill/>
          <a:ln/>
        </p:spPr>
        <p:txBody>
          <a:bodyPr wrap="none" lIns="0" tIns="0" rIns="0" bIns="0" rtlCol="0" anchor="t"/>
          <a:lstStyle/>
          <a:p>
            <a:pPr marL="0" indent="0" algn="ctr">
              <a:lnSpc>
                <a:spcPts val="2500"/>
              </a:lnSpc>
              <a:buNone/>
            </a:pPr>
            <a:r>
              <a:rPr lang="en-US" sz="2500" dirty="0">
                <a:solidFill>
                  <a:srgbClr val="FFE5E5"/>
                </a:solidFill>
                <a:latin typeface="Dela Gothic One" pitchFamily="34" charset="0"/>
                <a:ea typeface="Dela Gothic One" pitchFamily="34" charset="-122"/>
                <a:cs typeface="Dela Gothic One" pitchFamily="34" charset="-120"/>
              </a:rPr>
              <a:t>4</a:t>
            </a:r>
            <a:endParaRPr lang="en-US" sz="2500" dirty="0"/>
          </a:p>
        </p:txBody>
      </p:sp>
      <p:sp>
        <p:nvSpPr>
          <p:cNvPr id="24" name="Text 22"/>
          <p:cNvSpPr/>
          <p:nvPr/>
        </p:nvSpPr>
        <p:spPr>
          <a:xfrm>
            <a:off x="8108990" y="5321022"/>
            <a:ext cx="4114562" cy="336947"/>
          </a:xfrm>
          <a:prstGeom prst="rect">
            <a:avLst/>
          </a:prstGeom>
          <a:noFill/>
          <a:ln/>
        </p:spPr>
        <p:txBody>
          <a:bodyPr wrap="none" lIns="0" tIns="0" rIns="0" bIns="0" rtlCol="0" anchor="t"/>
          <a:lstStyle/>
          <a:p>
            <a:pPr marL="0" indent="0" algn="l">
              <a:lnSpc>
                <a:spcPts val="2650"/>
              </a:lnSpc>
              <a:buNone/>
            </a:pPr>
            <a:r>
              <a:rPr lang="en-US" sz="2100" dirty="0">
                <a:solidFill>
                  <a:srgbClr val="FFE5E5"/>
                </a:solidFill>
                <a:latin typeface="Dela Gothic One" pitchFamily="34" charset="0"/>
                <a:ea typeface="Dela Gothic One" pitchFamily="34" charset="-122"/>
                <a:cs typeface="Dela Gothic One" pitchFamily="34" charset="-120"/>
              </a:rPr>
              <a:t>Sales by Region and State</a:t>
            </a:r>
            <a:endParaRPr lang="en-US" sz="2100" dirty="0"/>
          </a:p>
        </p:txBody>
      </p:sp>
      <p:sp>
        <p:nvSpPr>
          <p:cNvPr id="25" name="Text 23"/>
          <p:cNvSpPr/>
          <p:nvPr/>
        </p:nvSpPr>
        <p:spPr>
          <a:xfrm>
            <a:off x="8108990" y="5780842"/>
            <a:ext cx="5804297" cy="327779"/>
          </a:xfrm>
          <a:prstGeom prst="rect">
            <a:avLst/>
          </a:prstGeom>
          <a:noFill/>
          <a:ln/>
        </p:spPr>
        <p:txBody>
          <a:bodyPr wrap="none" lIns="0" tIns="0" rIns="0" bIns="0" rtlCol="0" anchor="t"/>
          <a:lstStyle/>
          <a:p>
            <a:pPr marL="0" indent="0" algn="l">
              <a:lnSpc>
                <a:spcPts val="2550"/>
              </a:lnSpc>
              <a:buNone/>
            </a:pPr>
            <a:r>
              <a:rPr lang="en-US" sz="1600" b="1" dirty="0">
                <a:solidFill>
                  <a:srgbClr val="FFE5E5"/>
                </a:solidFill>
                <a:latin typeface="DM Sans" pitchFamily="34" charset="0"/>
                <a:ea typeface="DM Sans" pitchFamily="34" charset="-122"/>
                <a:cs typeface="DM Sans" pitchFamily="34" charset="-120"/>
              </a:rPr>
              <a:t>Definition:</a:t>
            </a:r>
            <a:r>
              <a:rPr lang="en-US" sz="1600" dirty="0">
                <a:solidFill>
                  <a:srgbClr val="FFE5E5"/>
                </a:solidFill>
                <a:latin typeface="DM Sans" pitchFamily="34" charset="0"/>
                <a:ea typeface="DM Sans" pitchFamily="34" charset="-122"/>
                <a:cs typeface="DM Sans" pitchFamily="34" charset="-120"/>
              </a:rPr>
              <a:t> Measures total sales distributed geographically.</a:t>
            </a:r>
            <a:endParaRPr lang="en-US" sz="1600" dirty="0"/>
          </a:p>
        </p:txBody>
      </p:sp>
      <p:sp>
        <p:nvSpPr>
          <p:cNvPr id="26" name="Text 24"/>
          <p:cNvSpPr/>
          <p:nvPr/>
        </p:nvSpPr>
        <p:spPr>
          <a:xfrm>
            <a:off x="8108990" y="6231493"/>
            <a:ext cx="5804297" cy="327779"/>
          </a:xfrm>
          <a:prstGeom prst="rect">
            <a:avLst/>
          </a:prstGeom>
          <a:noFill/>
          <a:ln/>
        </p:spPr>
        <p:txBody>
          <a:bodyPr wrap="none" lIns="0" tIns="0" rIns="0" bIns="0" rtlCol="0" anchor="t"/>
          <a:lstStyle/>
          <a:p>
            <a:pPr marL="0" indent="0" algn="l">
              <a:lnSpc>
                <a:spcPts val="2550"/>
              </a:lnSpc>
              <a:buNone/>
            </a:pPr>
            <a:r>
              <a:rPr lang="en-US" sz="1600" b="1" dirty="0">
                <a:solidFill>
                  <a:srgbClr val="FFE5E5"/>
                </a:solidFill>
                <a:latin typeface="DM Sans" pitchFamily="34" charset="0"/>
                <a:ea typeface="DM Sans" pitchFamily="34" charset="-122"/>
                <a:cs typeface="DM Sans" pitchFamily="34" charset="-120"/>
              </a:rPr>
              <a:t>Formula:</a:t>
            </a:r>
            <a:r>
              <a:rPr lang="en-US" sz="1600" dirty="0">
                <a:solidFill>
                  <a:srgbClr val="FFE5E5"/>
                </a:solidFill>
                <a:latin typeface="DM Sans" pitchFamily="34" charset="0"/>
                <a:ea typeface="DM Sans" pitchFamily="34" charset="-122"/>
                <a:cs typeface="DM Sans" pitchFamily="34" charset="-120"/>
              </a:rPr>
              <a:t> SUM(Sales) GROUP BY Region, State</a:t>
            </a:r>
            <a:endParaRPr lang="en-US" sz="1600" dirty="0"/>
          </a:p>
        </p:txBody>
      </p:sp>
      <p:sp>
        <p:nvSpPr>
          <p:cNvPr id="27" name="Text 25"/>
          <p:cNvSpPr/>
          <p:nvPr/>
        </p:nvSpPr>
        <p:spPr>
          <a:xfrm>
            <a:off x="8108990" y="6682145"/>
            <a:ext cx="5804297" cy="655558"/>
          </a:xfrm>
          <a:prstGeom prst="rect">
            <a:avLst/>
          </a:prstGeom>
          <a:noFill/>
          <a:ln/>
        </p:spPr>
        <p:txBody>
          <a:bodyPr wrap="square" lIns="0" tIns="0" rIns="0" bIns="0" rtlCol="0" anchor="t"/>
          <a:lstStyle/>
          <a:p>
            <a:pPr marL="0" indent="0" algn="l">
              <a:lnSpc>
                <a:spcPts val="2550"/>
              </a:lnSpc>
              <a:buNone/>
            </a:pPr>
            <a:r>
              <a:rPr lang="en-US" sz="1600" b="1" dirty="0">
                <a:solidFill>
                  <a:srgbClr val="FFE5E5"/>
                </a:solidFill>
                <a:latin typeface="DM Sans" pitchFamily="34" charset="0"/>
                <a:ea typeface="DM Sans" pitchFamily="34" charset="-122"/>
                <a:cs typeface="DM Sans" pitchFamily="34" charset="-120"/>
              </a:rPr>
              <a:t>Relevance:</a:t>
            </a:r>
            <a:r>
              <a:rPr lang="en-US" sz="1600" dirty="0">
                <a:solidFill>
                  <a:srgbClr val="FFE5E5"/>
                </a:solidFill>
                <a:latin typeface="DM Sans" pitchFamily="34" charset="0"/>
                <a:ea typeface="DM Sans" pitchFamily="34" charset="-122"/>
                <a:cs typeface="DM Sans" pitchFamily="34" charset="-120"/>
              </a:rPr>
              <a:t> Provides location-based insights for expansion or performance improvement.</a:t>
            </a:r>
            <a:endParaRPr lang="en-US" sz="1600" dirty="0"/>
          </a:p>
        </p:txBody>
      </p:sp>
      <p:grpSp>
        <p:nvGrpSpPr>
          <p:cNvPr id="28" name="Group 27">
            <a:extLst>
              <a:ext uri="{FF2B5EF4-FFF2-40B4-BE49-F238E27FC236}">
                <a16:creationId xmlns:a16="http://schemas.microsoft.com/office/drawing/2014/main" id="{2836E20C-49C0-ABEA-9088-7397FA201AFA}"/>
              </a:ext>
            </a:extLst>
          </p:cNvPr>
          <p:cNvGrpSpPr/>
          <p:nvPr/>
        </p:nvGrpSpPr>
        <p:grpSpPr>
          <a:xfrm>
            <a:off x="12533245" y="41274"/>
            <a:ext cx="2017643" cy="566530"/>
            <a:chOff x="12612757" y="130725"/>
            <a:chExt cx="2017643" cy="566530"/>
          </a:xfrm>
        </p:grpSpPr>
        <p:sp>
          <p:nvSpPr>
            <p:cNvPr id="29" name="Rectangle: Rounded Corners 28">
              <a:extLst>
                <a:ext uri="{FF2B5EF4-FFF2-40B4-BE49-F238E27FC236}">
                  <a16:creationId xmlns:a16="http://schemas.microsoft.com/office/drawing/2014/main" id="{DBC27EC1-1286-A1BF-5821-D77DA830D64D}"/>
                </a:ext>
              </a:extLst>
            </p:cNvPr>
            <p:cNvSpPr/>
            <p:nvPr/>
          </p:nvSpPr>
          <p:spPr>
            <a:xfrm>
              <a:off x="12612757" y="130725"/>
              <a:ext cx="2017643" cy="566530"/>
            </a:xfrm>
            <a:prstGeom prst="roundRect">
              <a:avLst/>
            </a:prstGeom>
            <a:solidFill>
              <a:srgbClr val="D1373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5150"/>
                </a:lnSpc>
              </a:pPr>
              <a:endParaRPr lang="en-US" sz="1000" dirty="0"/>
            </a:p>
          </p:txBody>
        </p:sp>
        <p:sp>
          <p:nvSpPr>
            <p:cNvPr id="30" name="TextBox 29">
              <a:hlinkClick r:id="rId3" action="ppaction://hlinksldjump"/>
              <a:extLst>
                <a:ext uri="{FF2B5EF4-FFF2-40B4-BE49-F238E27FC236}">
                  <a16:creationId xmlns:a16="http://schemas.microsoft.com/office/drawing/2014/main" id="{3F9C6AC4-A118-9003-86FB-05E038657C46}"/>
                </a:ext>
              </a:extLst>
            </p:cNvPr>
            <p:cNvSpPr txBox="1"/>
            <p:nvPr/>
          </p:nvSpPr>
          <p:spPr>
            <a:xfrm>
              <a:off x="12612757" y="218661"/>
              <a:ext cx="2017643" cy="369332"/>
            </a:xfrm>
            <a:prstGeom prst="rect">
              <a:avLst/>
            </a:prstGeom>
            <a:noFill/>
          </p:spPr>
          <p:txBody>
            <a:bodyPr wrap="square" rtlCol="0">
              <a:spAutoFit/>
            </a:bodyPr>
            <a:lstStyle/>
            <a:p>
              <a:pPr algn="ctr"/>
              <a:r>
                <a:rPr lang="en-US" dirty="0">
                  <a:solidFill>
                    <a:srgbClr val="FAEBEB"/>
                  </a:solidFill>
                  <a:latin typeface="Dela Gothic One" pitchFamily="34" charset="0"/>
                  <a:ea typeface="Dela Gothic One" pitchFamily="34" charset="-122"/>
                  <a:cs typeface="Dela Gothic One" pitchFamily="34" charset="-120"/>
                </a:rPr>
                <a:t>Home Page</a:t>
              </a:r>
              <a:endParaRPr lang="en-US" dirty="0"/>
            </a:p>
          </p:txBody>
        </p:sp>
      </p:grpSp>
      <p:sp>
        <p:nvSpPr>
          <p:cNvPr id="31" name="Rectangle 30">
            <a:extLst>
              <a:ext uri="{FF2B5EF4-FFF2-40B4-BE49-F238E27FC236}">
                <a16:creationId xmlns:a16="http://schemas.microsoft.com/office/drawing/2014/main" id="{BF0C74B5-9B09-9702-80E3-5FDF54BA3E70}"/>
              </a:ext>
            </a:extLst>
          </p:cNvPr>
          <p:cNvSpPr/>
          <p:nvPr/>
        </p:nvSpPr>
        <p:spPr>
          <a:xfrm>
            <a:off x="12831418" y="7603436"/>
            <a:ext cx="1789043" cy="56653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1041797"/>
            <a:ext cx="8772287" cy="712708"/>
          </a:xfrm>
          <a:prstGeom prst="rect">
            <a:avLst/>
          </a:prstGeom>
          <a:noFill/>
          <a:ln/>
        </p:spPr>
        <p:txBody>
          <a:bodyPr wrap="non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Visualization and Insights</a:t>
            </a:r>
            <a:endParaRPr lang="en-US" sz="4450" dirty="0"/>
          </a:p>
        </p:txBody>
      </p:sp>
      <p:sp>
        <p:nvSpPr>
          <p:cNvPr id="3" name="Text 1"/>
          <p:cNvSpPr/>
          <p:nvPr/>
        </p:nvSpPr>
        <p:spPr>
          <a:xfrm>
            <a:off x="758309" y="2187773"/>
            <a:ext cx="13113782" cy="69342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All KPIs can be visualized in </a:t>
            </a:r>
            <a:r>
              <a:rPr lang="en-US" sz="1700" b="1" dirty="0">
                <a:solidFill>
                  <a:srgbClr val="FFE5E5"/>
                </a:solidFill>
                <a:latin typeface="DM Sans" pitchFamily="34" charset="0"/>
                <a:ea typeface="DM Sans" pitchFamily="34" charset="-122"/>
                <a:cs typeface="DM Sans" pitchFamily="34" charset="-120"/>
              </a:rPr>
              <a:t>Power BI dashboards</a:t>
            </a:r>
            <a:r>
              <a:rPr lang="en-US" sz="1700" dirty="0">
                <a:solidFill>
                  <a:srgbClr val="FFE5E5"/>
                </a:solidFill>
                <a:latin typeface="DM Sans" pitchFamily="34" charset="0"/>
                <a:ea typeface="DM Sans" pitchFamily="34" charset="-122"/>
                <a:cs typeface="DM Sans" pitchFamily="34" charset="-120"/>
              </a:rPr>
              <a:t> to highlight trends, compare regions, and evaluate performance over time. For instance:</a:t>
            </a:r>
            <a:endParaRPr lang="en-US" sz="1700" dirty="0"/>
          </a:p>
        </p:txBody>
      </p:sp>
      <p:sp>
        <p:nvSpPr>
          <p:cNvPr id="4" name="Shape 2"/>
          <p:cNvSpPr/>
          <p:nvPr/>
        </p:nvSpPr>
        <p:spPr>
          <a:xfrm>
            <a:off x="758309" y="3124914"/>
            <a:ext cx="6448544" cy="1281232"/>
          </a:xfrm>
          <a:prstGeom prst="roundRect">
            <a:avLst>
              <a:gd name="adj" fmla="val 40585"/>
            </a:avLst>
          </a:prstGeom>
          <a:solidFill>
            <a:srgbClr val="740B0B"/>
          </a:solidFill>
          <a:ln w="7620">
            <a:solidFill>
              <a:srgbClr val="8D2424"/>
            </a:solidFill>
            <a:prstDash val="solid"/>
          </a:ln>
        </p:spPr>
        <p:txBody>
          <a:bodyPr/>
          <a:lstStyle/>
          <a:p>
            <a:endParaRPr lang="en-US"/>
          </a:p>
        </p:txBody>
      </p:sp>
      <p:sp>
        <p:nvSpPr>
          <p:cNvPr id="5" name="Text 3"/>
          <p:cNvSpPr/>
          <p:nvPr/>
        </p:nvSpPr>
        <p:spPr>
          <a:xfrm>
            <a:off x="982504" y="3349109"/>
            <a:ext cx="3483769"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Overview Dashboard</a:t>
            </a:r>
            <a:endParaRPr lang="en-US" sz="2200" dirty="0"/>
          </a:p>
        </p:txBody>
      </p:sp>
      <p:sp>
        <p:nvSpPr>
          <p:cNvPr id="6" name="Text 4"/>
          <p:cNvSpPr/>
          <p:nvPr/>
        </p:nvSpPr>
        <p:spPr>
          <a:xfrm>
            <a:off x="982504" y="3835241"/>
            <a:ext cx="6000155"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Displays total sales, total profit, and profit margin.</a:t>
            </a:r>
            <a:endParaRPr lang="en-US" sz="1700" dirty="0"/>
          </a:p>
        </p:txBody>
      </p:sp>
      <p:sp>
        <p:nvSpPr>
          <p:cNvPr id="7" name="Shape 5"/>
          <p:cNvSpPr/>
          <p:nvPr/>
        </p:nvSpPr>
        <p:spPr>
          <a:xfrm>
            <a:off x="7423428" y="3124914"/>
            <a:ext cx="6448663" cy="1281232"/>
          </a:xfrm>
          <a:prstGeom prst="roundRect">
            <a:avLst>
              <a:gd name="adj" fmla="val 40585"/>
            </a:avLst>
          </a:prstGeom>
          <a:solidFill>
            <a:srgbClr val="740B0B"/>
          </a:solidFill>
          <a:ln w="7620">
            <a:solidFill>
              <a:srgbClr val="8D2424"/>
            </a:solidFill>
            <a:prstDash val="solid"/>
          </a:ln>
        </p:spPr>
        <p:txBody>
          <a:bodyPr/>
          <a:lstStyle/>
          <a:p>
            <a:endParaRPr lang="en-US"/>
          </a:p>
        </p:txBody>
      </p:sp>
      <p:sp>
        <p:nvSpPr>
          <p:cNvPr id="8" name="Text 6"/>
          <p:cNvSpPr/>
          <p:nvPr/>
        </p:nvSpPr>
        <p:spPr>
          <a:xfrm>
            <a:off x="7647623" y="3349109"/>
            <a:ext cx="3385661"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Regional Dashboard</a:t>
            </a:r>
            <a:endParaRPr lang="en-US" sz="2200" dirty="0"/>
          </a:p>
        </p:txBody>
      </p:sp>
      <p:sp>
        <p:nvSpPr>
          <p:cNvPr id="9" name="Text 7"/>
          <p:cNvSpPr/>
          <p:nvPr/>
        </p:nvSpPr>
        <p:spPr>
          <a:xfrm>
            <a:off x="7647623" y="3835241"/>
            <a:ext cx="6000274"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Shows sales and profit by region and state.</a:t>
            </a:r>
            <a:endParaRPr lang="en-US" sz="1700" dirty="0"/>
          </a:p>
        </p:txBody>
      </p:sp>
      <p:sp>
        <p:nvSpPr>
          <p:cNvPr id="10" name="Shape 8"/>
          <p:cNvSpPr/>
          <p:nvPr/>
        </p:nvSpPr>
        <p:spPr>
          <a:xfrm>
            <a:off x="758309" y="4622721"/>
            <a:ext cx="6448544" cy="1627942"/>
          </a:xfrm>
          <a:prstGeom prst="roundRect">
            <a:avLst>
              <a:gd name="adj" fmla="val 31942"/>
            </a:avLst>
          </a:prstGeom>
          <a:solidFill>
            <a:srgbClr val="740B0B"/>
          </a:solidFill>
          <a:ln w="7620">
            <a:solidFill>
              <a:srgbClr val="8D2424"/>
            </a:solidFill>
            <a:prstDash val="solid"/>
          </a:ln>
        </p:spPr>
        <p:txBody>
          <a:bodyPr/>
          <a:lstStyle/>
          <a:p>
            <a:endParaRPr lang="en-US"/>
          </a:p>
        </p:txBody>
      </p:sp>
      <p:sp>
        <p:nvSpPr>
          <p:cNvPr id="11" name="Text 9"/>
          <p:cNvSpPr/>
          <p:nvPr/>
        </p:nvSpPr>
        <p:spPr>
          <a:xfrm>
            <a:off x="982504" y="4846915"/>
            <a:ext cx="3624620"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Customer Dashboard</a:t>
            </a:r>
            <a:endParaRPr lang="en-US" sz="2200" dirty="0"/>
          </a:p>
        </p:txBody>
      </p:sp>
      <p:sp>
        <p:nvSpPr>
          <p:cNvPr id="12" name="Text 10"/>
          <p:cNvSpPr/>
          <p:nvPr/>
        </p:nvSpPr>
        <p:spPr>
          <a:xfrm>
            <a:off x="982504" y="5333048"/>
            <a:ext cx="6000155" cy="69342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Highlights CLV, average sales per customer, and top 10 customers.</a:t>
            </a:r>
            <a:endParaRPr lang="en-US" sz="1700" dirty="0"/>
          </a:p>
        </p:txBody>
      </p:sp>
      <p:sp>
        <p:nvSpPr>
          <p:cNvPr id="13" name="Shape 11"/>
          <p:cNvSpPr/>
          <p:nvPr/>
        </p:nvSpPr>
        <p:spPr>
          <a:xfrm>
            <a:off x="7423428" y="4622721"/>
            <a:ext cx="6448663" cy="1627942"/>
          </a:xfrm>
          <a:prstGeom prst="roundRect">
            <a:avLst>
              <a:gd name="adj" fmla="val 31942"/>
            </a:avLst>
          </a:prstGeom>
          <a:solidFill>
            <a:srgbClr val="740B0B"/>
          </a:solidFill>
          <a:ln w="7620">
            <a:solidFill>
              <a:srgbClr val="8D2424"/>
            </a:solidFill>
            <a:prstDash val="solid"/>
          </a:ln>
        </p:spPr>
        <p:txBody>
          <a:bodyPr/>
          <a:lstStyle/>
          <a:p>
            <a:endParaRPr lang="en-US"/>
          </a:p>
        </p:txBody>
      </p:sp>
      <p:sp>
        <p:nvSpPr>
          <p:cNvPr id="14" name="Text 12"/>
          <p:cNvSpPr/>
          <p:nvPr/>
        </p:nvSpPr>
        <p:spPr>
          <a:xfrm>
            <a:off x="7647623" y="4846915"/>
            <a:ext cx="3927038"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Operational Dashboard</a:t>
            </a:r>
            <a:endParaRPr lang="en-US" sz="2200" dirty="0"/>
          </a:p>
        </p:txBody>
      </p:sp>
      <p:sp>
        <p:nvSpPr>
          <p:cNvPr id="15" name="Text 13"/>
          <p:cNvSpPr/>
          <p:nvPr/>
        </p:nvSpPr>
        <p:spPr>
          <a:xfrm>
            <a:off x="7647623" y="5333048"/>
            <a:ext cx="6000274" cy="69342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Visualizes delivery time, ship mode utilization, and discount performance.</a:t>
            </a:r>
            <a:endParaRPr lang="en-US" sz="1700" dirty="0"/>
          </a:p>
        </p:txBody>
      </p:sp>
      <p:sp>
        <p:nvSpPr>
          <p:cNvPr id="16" name="Text 14"/>
          <p:cNvSpPr/>
          <p:nvPr/>
        </p:nvSpPr>
        <p:spPr>
          <a:xfrm>
            <a:off x="758309" y="6494383"/>
            <a:ext cx="13113782" cy="69342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Using </a:t>
            </a:r>
            <a:r>
              <a:rPr lang="en-US" sz="1700" b="1" dirty="0">
                <a:solidFill>
                  <a:srgbClr val="FFE5E5"/>
                </a:solidFill>
                <a:latin typeface="DM Sans" pitchFamily="34" charset="0"/>
                <a:ea typeface="DM Sans" pitchFamily="34" charset="-122"/>
                <a:cs typeface="DM Sans" pitchFamily="34" charset="-120"/>
              </a:rPr>
              <a:t>MySQL Workbench</a:t>
            </a:r>
            <a:r>
              <a:rPr lang="en-US" sz="1700" dirty="0">
                <a:solidFill>
                  <a:srgbClr val="FFE5E5"/>
                </a:solidFill>
                <a:latin typeface="DM Sans" pitchFamily="34" charset="0"/>
                <a:ea typeface="DM Sans" pitchFamily="34" charset="-122"/>
                <a:cs typeface="DM Sans" pitchFamily="34" charset="-120"/>
              </a:rPr>
              <a:t> for data preparation, </a:t>
            </a:r>
            <a:r>
              <a:rPr lang="en-US" sz="1700" b="1" dirty="0">
                <a:solidFill>
                  <a:srgbClr val="FFE5E5"/>
                </a:solidFill>
                <a:latin typeface="DM Sans" pitchFamily="34" charset="0"/>
                <a:ea typeface="DM Sans" pitchFamily="34" charset="-122"/>
                <a:cs typeface="DM Sans" pitchFamily="34" charset="-120"/>
              </a:rPr>
              <a:t>Python (Google Colab)</a:t>
            </a:r>
            <a:r>
              <a:rPr lang="en-US" sz="1700" dirty="0">
                <a:solidFill>
                  <a:srgbClr val="FFE5E5"/>
                </a:solidFill>
                <a:latin typeface="DM Sans" pitchFamily="34" charset="0"/>
                <a:ea typeface="DM Sans" pitchFamily="34" charset="-122"/>
                <a:cs typeface="DM Sans" pitchFamily="34" charset="-120"/>
              </a:rPr>
              <a:t> for calculation and modeling, and </a:t>
            </a:r>
            <a:r>
              <a:rPr lang="en-US" sz="1700" b="1" dirty="0">
                <a:solidFill>
                  <a:srgbClr val="FFE5E5"/>
                </a:solidFill>
                <a:latin typeface="DM Sans" pitchFamily="34" charset="0"/>
                <a:ea typeface="DM Sans" pitchFamily="34" charset="-122"/>
                <a:cs typeface="DM Sans" pitchFamily="34" charset="-120"/>
              </a:rPr>
              <a:t>Power BI</a:t>
            </a:r>
            <a:r>
              <a:rPr lang="en-US" sz="1700" dirty="0">
                <a:solidFill>
                  <a:srgbClr val="FFE5E5"/>
                </a:solidFill>
                <a:latin typeface="DM Sans" pitchFamily="34" charset="0"/>
                <a:ea typeface="DM Sans" pitchFamily="34" charset="-122"/>
                <a:cs typeface="DM Sans" pitchFamily="34" charset="-120"/>
              </a:rPr>
              <a:t> for visualization provides a complete analytical workflow for understanding and optimizing business performance.</a:t>
            </a:r>
            <a:endParaRPr lang="en-US" sz="1700" dirty="0"/>
          </a:p>
        </p:txBody>
      </p:sp>
      <p:grpSp>
        <p:nvGrpSpPr>
          <p:cNvPr id="17" name="Group 16">
            <a:extLst>
              <a:ext uri="{FF2B5EF4-FFF2-40B4-BE49-F238E27FC236}">
                <a16:creationId xmlns:a16="http://schemas.microsoft.com/office/drawing/2014/main" id="{EF80C8FB-ECAC-D7E5-AB0E-6DD8A7799F9C}"/>
              </a:ext>
            </a:extLst>
          </p:cNvPr>
          <p:cNvGrpSpPr/>
          <p:nvPr/>
        </p:nvGrpSpPr>
        <p:grpSpPr>
          <a:xfrm>
            <a:off x="12533245" y="41274"/>
            <a:ext cx="2017643" cy="566530"/>
            <a:chOff x="12612757" y="130725"/>
            <a:chExt cx="2017643" cy="566530"/>
          </a:xfrm>
        </p:grpSpPr>
        <p:sp>
          <p:nvSpPr>
            <p:cNvPr id="18" name="Rectangle: Rounded Corners 17">
              <a:extLst>
                <a:ext uri="{FF2B5EF4-FFF2-40B4-BE49-F238E27FC236}">
                  <a16:creationId xmlns:a16="http://schemas.microsoft.com/office/drawing/2014/main" id="{25B7CD7E-347F-2641-9D94-01C756E4A5F1}"/>
                </a:ext>
              </a:extLst>
            </p:cNvPr>
            <p:cNvSpPr/>
            <p:nvPr/>
          </p:nvSpPr>
          <p:spPr>
            <a:xfrm>
              <a:off x="12612757" y="130725"/>
              <a:ext cx="2017643" cy="566530"/>
            </a:xfrm>
            <a:prstGeom prst="roundRect">
              <a:avLst/>
            </a:prstGeom>
            <a:solidFill>
              <a:srgbClr val="D1373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5150"/>
                </a:lnSpc>
              </a:pPr>
              <a:endParaRPr lang="en-US" sz="1000" dirty="0"/>
            </a:p>
          </p:txBody>
        </p:sp>
        <p:sp>
          <p:nvSpPr>
            <p:cNvPr id="19" name="TextBox 18">
              <a:hlinkClick r:id="rId3" action="ppaction://hlinksldjump"/>
              <a:extLst>
                <a:ext uri="{FF2B5EF4-FFF2-40B4-BE49-F238E27FC236}">
                  <a16:creationId xmlns:a16="http://schemas.microsoft.com/office/drawing/2014/main" id="{93FC9F6C-B9D7-D40E-9B27-C14C55180278}"/>
                </a:ext>
              </a:extLst>
            </p:cNvPr>
            <p:cNvSpPr txBox="1"/>
            <p:nvPr/>
          </p:nvSpPr>
          <p:spPr>
            <a:xfrm>
              <a:off x="12612757" y="218661"/>
              <a:ext cx="2017643" cy="369332"/>
            </a:xfrm>
            <a:prstGeom prst="rect">
              <a:avLst/>
            </a:prstGeom>
            <a:noFill/>
          </p:spPr>
          <p:txBody>
            <a:bodyPr wrap="square" rtlCol="0">
              <a:spAutoFit/>
            </a:bodyPr>
            <a:lstStyle/>
            <a:p>
              <a:pPr algn="ctr"/>
              <a:r>
                <a:rPr lang="en-US" dirty="0">
                  <a:solidFill>
                    <a:srgbClr val="FAEBEB"/>
                  </a:solidFill>
                  <a:latin typeface="Dela Gothic One" pitchFamily="34" charset="0"/>
                  <a:ea typeface="Dela Gothic One" pitchFamily="34" charset="-122"/>
                  <a:cs typeface="Dela Gothic One" pitchFamily="34" charset="-120"/>
                </a:rPr>
                <a:t>Home Page</a:t>
              </a:r>
              <a:endParaRPr lang="en-US" dirty="0"/>
            </a:p>
          </p:txBody>
        </p:sp>
      </p:grpSp>
      <p:sp>
        <p:nvSpPr>
          <p:cNvPr id="20" name="Rectangle 19">
            <a:extLst>
              <a:ext uri="{FF2B5EF4-FFF2-40B4-BE49-F238E27FC236}">
                <a16:creationId xmlns:a16="http://schemas.microsoft.com/office/drawing/2014/main" id="{D7199B4B-9297-0E8F-01B2-100B58B5E365}"/>
              </a:ext>
            </a:extLst>
          </p:cNvPr>
          <p:cNvSpPr/>
          <p:nvPr/>
        </p:nvSpPr>
        <p:spPr>
          <a:xfrm>
            <a:off x="12831418" y="7603436"/>
            <a:ext cx="1789043" cy="56653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2035731"/>
            <a:ext cx="5701546" cy="712708"/>
          </a:xfrm>
          <a:prstGeom prst="rect">
            <a:avLst/>
          </a:prstGeom>
          <a:noFill/>
          <a:ln/>
        </p:spPr>
        <p:txBody>
          <a:bodyPr wrap="non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Conclusion</a:t>
            </a:r>
            <a:endParaRPr lang="en-US" sz="4450" dirty="0"/>
          </a:p>
        </p:txBody>
      </p:sp>
      <p:sp>
        <p:nvSpPr>
          <p:cNvPr id="4" name="Text 1"/>
          <p:cNvSpPr/>
          <p:nvPr/>
        </p:nvSpPr>
        <p:spPr>
          <a:xfrm>
            <a:off x="758309" y="3073360"/>
            <a:ext cx="7627382" cy="312039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The KPIs selected from the </a:t>
            </a:r>
            <a:r>
              <a:rPr lang="en-US" sz="1700" i="1" dirty="0">
                <a:solidFill>
                  <a:srgbClr val="FFE5E5"/>
                </a:solidFill>
                <a:latin typeface="DM Sans" pitchFamily="34" charset="0"/>
                <a:ea typeface="DM Sans" pitchFamily="34" charset="-122"/>
                <a:cs typeface="DM Sans" pitchFamily="34" charset="-120"/>
              </a:rPr>
              <a:t>Superstore Dataset</a:t>
            </a:r>
            <a:r>
              <a:rPr lang="en-US" sz="1700" dirty="0">
                <a:solidFill>
                  <a:srgbClr val="FFE5E5"/>
                </a:solidFill>
                <a:latin typeface="DM Sans" pitchFamily="34" charset="0"/>
                <a:ea typeface="DM Sans" pitchFamily="34" charset="-122"/>
                <a:cs typeface="DM Sans" pitchFamily="34" charset="-120"/>
              </a:rPr>
              <a:t> provide a robust foundation for sales performance analysis. They balance </a:t>
            </a:r>
            <a:r>
              <a:rPr lang="en-US" sz="1700" b="1" dirty="0">
                <a:solidFill>
                  <a:srgbClr val="C91313"/>
                </a:solidFill>
                <a:latin typeface="DM Sans" pitchFamily="34" charset="0"/>
                <a:ea typeface="DM Sans" pitchFamily="34" charset="-122"/>
                <a:cs typeface="DM Sans" pitchFamily="34" charset="-120"/>
              </a:rPr>
              <a:t>revenue tracking</a:t>
            </a:r>
            <a:r>
              <a:rPr lang="en-US" sz="1700" dirty="0">
                <a:solidFill>
                  <a:srgbClr val="FFE5E5"/>
                </a:solidFill>
                <a:latin typeface="DM Sans" pitchFamily="34" charset="0"/>
                <a:ea typeface="DM Sans" pitchFamily="34" charset="-122"/>
                <a:cs typeface="DM Sans" pitchFamily="34" charset="-120"/>
              </a:rPr>
              <a:t>, </a:t>
            </a:r>
            <a:r>
              <a:rPr lang="en-US" sz="1700" b="1" dirty="0">
                <a:solidFill>
                  <a:srgbClr val="740B0A"/>
                </a:solidFill>
                <a:latin typeface="DM Sans" pitchFamily="34" charset="0"/>
                <a:ea typeface="DM Sans" pitchFamily="34" charset="-122"/>
                <a:cs typeface="DM Sans" pitchFamily="34" charset="-120"/>
              </a:rPr>
              <a:t>profitability assessment</a:t>
            </a:r>
            <a:r>
              <a:rPr lang="en-US" sz="1700" dirty="0">
                <a:solidFill>
                  <a:srgbClr val="FFE5E5"/>
                </a:solidFill>
                <a:latin typeface="DM Sans" pitchFamily="34" charset="0"/>
                <a:ea typeface="DM Sans" pitchFamily="34" charset="-122"/>
                <a:cs typeface="DM Sans" pitchFamily="34" charset="-120"/>
              </a:rPr>
              <a:t>, </a:t>
            </a:r>
            <a:r>
              <a:rPr lang="en-US" sz="1700" b="1" dirty="0">
                <a:solidFill>
                  <a:srgbClr val="510C04"/>
                </a:solidFill>
                <a:latin typeface="DM Sans" pitchFamily="34" charset="0"/>
                <a:ea typeface="DM Sans" pitchFamily="34" charset="-122"/>
                <a:cs typeface="DM Sans" pitchFamily="34" charset="-120"/>
              </a:rPr>
              <a:t>customer insights</a:t>
            </a:r>
            <a:r>
              <a:rPr lang="en-US" sz="1700" dirty="0">
                <a:solidFill>
                  <a:srgbClr val="FFE5E5"/>
                </a:solidFill>
                <a:latin typeface="DM Sans" pitchFamily="34" charset="0"/>
                <a:ea typeface="DM Sans" pitchFamily="34" charset="-122"/>
                <a:cs typeface="DM Sans" pitchFamily="34" charset="-120"/>
              </a:rPr>
              <a:t>, and </a:t>
            </a:r>
            <a:r>
              <a:rPr lang="en-US" sz="1700" b="1" dirty="0">
                <a:solidFill>
                  <a:srgbClr val="FFE5E5"/>
                </a:solidFill>
                <a:latin typeface="DM Sans" pitchFamily="34" charset="0"/>
                <a:ea typeface="DM Sans" pitchFamily="34" charset="-122"/>
                <a:cs typeface="DM Sans" pitchFamily="34" charset="-120"/>
              </a:rPr>
              <a:t>operational evaluation</a:t>
            </a:r>
            <a:r>
              <a:rPr lang="en-US" sz="1700" dirty="0">
                <a:solidFill>
                  <a:srgbClr val="FFE5E5"/>
                </a:solidFill>
                <a:latin typeface="DM Sans" pitchFamily="34" charset="0"/>
                <a:ea typeface="DM Sans" pitchFamily="34" charset="-122"/>
                <a:cs typeface="DM Sans" pitchFamily="34" charset="-120"/>
              </a:rPr>
              <a:t>. By continuously monitoring these indicators, businesses can identify areas of improvement, anticipate sales trends, and strengthen customer relationships through data-driven strategies. In the context of this project, these KPIs will serve as measurable components for forecasting, reporting, and decision-making, ensuring a comprehensive view of sales analytics and performance optimization.</a:t>
            </a:r>
            <a:endParaRPr lang="en-US" sz="1700" dirty="0"/>
          </a:p>
        </p:txBody>
      </p:sp>
      <p:grpSp>
        <p:nvGrpSpPr>
          <p:cNvPr id="5" name="Group 4">
            <a:extLst>
              <a:ext uri="{FF2B5EF4-FFF2-40B4-BE49-F238E27FC236}">
                <a16:creationId xmlns:a16="http://schemas.microsoft.com/office/drawing/2014/main" id="{B37B957D-4C07-4BCD-FE5C-52F4BA44F723}"/>
              </a:ext>
            </a:extLst>
          </p:cNvPr>
          <p:cNvGrpSpPr/>
          <p:nvPr/>
        </p:nvGrpSpPr>
        <p:grpSpPr>
          <a:xfrm>
            <a:off x="12533245" y="41274"/>
            <a:ext cx="2017643" cy="566530"/>
            <a:chOff x="12612757" y="130725"/>
            <a:chExt cx="2017643" cy="566530"/>
          </a:xfrm>
        </p:grpSpPr>
        <p:sp>
          <p:nvSpPr>
            <p:cNvPr id="6" name="Rectangle: Rounded Corners 5">
              <a:extLst>
                <a:ext uri="{FF2B5EF4-FFF2-40B4-BE49-F238E27FC236}">
                  <a16:creationId xmlns:a16="http://schemas.microsoft.com/office/drawing/2014/main" id="{9ADF9E2A-5A03-25CB-EDDB-F60619FCEA00}"/>
                </a:ext>
              </a:extLst>
            </p:cNvPr>
            <p:cNvSpPr/>
            <p:nvPr/>
          </p:nvSpPr>
          <p:spPr>
            <a:xfrm>
              <a:off x="12612757" y="130725"/>
              <a:ext cx="2017643" cy="566530"/>
            </a:xfrm>
            <a:prstGeom prst="roundRect">
              <a:avLst/>
            </a:prstGeom>
            <a:solidFill>
              <a:srgbClr val="D1373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5150"/>
                </a:lnSpc>
              </a:pPr>
              <a:endParaRPr lang="en-US" sz="1000" dirty="0"/>
            </a:p>
          </p:txBody>
        </p:sp>
        <p:sp>
          <p:nvSpPr>
            <p:cNvPr id="7" name="TextBox 6">
              <a:hlinkClick r:id="rId4" action="ppaction://hlinksldjump"/>
              <a:extLst>
                <a:ext uri="{FF2B5EF4-FFF2-40B4-BE49-F238E27FC236}">
                  <a16:creationId xmlns:a16="http://schemas.microsoft.com/office/drawing/2014/main" id="{E1C6FFBC-3367-567B-7868-59AEBE18CAA3}"/>
                </a:ext>
              </a:extLst>
            </p:cNvPr>
            <p:cNvSpPr txBox="1"/>
            <p:nvPr/>
          </p:nvSpPr>
          <p:spPr>
            <a:xfrm>
              <a:off x="12612757" y="218661"/>
              <a:ext cx="2017643" cy="369332"/>
            </a:xfrm>
            <a:prstGeom prst="rect">
              <a:avLst/>
            </a:prstGeom>
            <a:noFill/>
          </p:spPr>
          <p:txBody>
            <a:bodyPr wrap="square" rtlCol="0">
              <a:spAutoFit/>
            </a:bodyPr>
            <a:lstStyle/>
            <a:p>
              <a:pPr algn="ctr"/>
              <a:r>
                <a:rPr lang="en-US" dirty="0">
                  <a:solidFill>
                    <a:srgbClr val="FAEBEB"/>
                  </a:solidFill>
                  <a:latin typeface="Dela Gothic One" pitchFamily="34" charset="0"/>
                  <a:ea typeface="Dela Gothic One" pitchFamily="34" charset="-122"/>
                  <a:cs typeface="Dela Gothic One" pitchFamily="34" charset="-120"/>
                </a:rPr>
                <a:t>Home Page</a:t>
              </a:r>
              <a:endParaRPr lang="en-US" dirty="0"/>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85178" y="1364813"/>
            <a:ext cx="7746444" cy="3283744"/>
          </a:xfrm>
          <a:prstGeom prst="rect">
            <a:avLst/>
          </a:prstGeom>
          <a:noFill/>
          <a:ln/>
        </p:spPr>
        <p:txBody>
          <a:bodyPr wrap="square" lIns="0" tIns="0" rIns="0" bIns="0" rtlCol="0" anchor="t"/>
          <a:lstStyle/>
          <a:p>
            <a:pPr marL="0" indent="0" algn="l">
              <a:lnSpc>
                <a:spcPts val="5150"/>
              </a:lnSpc>
              <a:buNone/>
            </a:pPr>
            <a:r>
              <a:rPr lang="en-US" sz="4100" dirty="0">
                <a:solidFill>
                  <a:srgbClr val="FAEBEB"/>
                </a:solidFill>
                <a:latin typeface="Dela Gothic One" pitchFamily="34" charset="0"/>
                <a:ea typeface="Dela Gothic One" pitchFamily="34" charset="-122"/>
                <a:cs typeface="Dela Gothic One" pitchFamily="34" charset="-120"/>
              </a:rPr>
              <a:t>Customer Segmentation and Customer Lifetime Value (CLV) Prediction: Driving Data-Driven Sales Performance</a:t>
            </a:r>
            <a:endParaRPr lang="en-US" sz="4100" dirty="0"/>
          </a:p>
        </p:txBody>
      </p:sp>
      <p:sp>
        <p:nvSpPr>
          <p:cNvPr id="4" name="Text 1"/>
          <p:cNvSpPr/>
          <p:nvPr/>
        </p:nvSpPr>
        <p:spPr>
          <a:xfrm>
            <a:off x="6185178" y="4947999"/>
            <a:ext cx="7746444" cy="1916668"/>
          </a:xfrm>
          <a:prstGeom prst="rect">
            <a:avLst/>
          </a:prstGeom>
          <a:noFill/>
          <a:ln/>
        </p:spPr>
        <p:txBody>
          <a:bodyPr wrap="square" lIns="0" tIns="0" rIns="0" bIns="0" rtlCol="0" anchor="t"/>
          <a:lstStyle/>
          <a:p>
            <a:pPr marL="0" indent="0" algn="l">
              <a:lnSpc>
                <a:spcPts val="2500"/>
              </a:lnSpc>
              <a:buNone/>
            </a:pPr>
            <a:r>
              <a:rPr lang="en-US" sz="1550" dirty="0">
                <a:solidFill>
                  <a:srgbClr val="FFE5E5"/>
                </a:solidFill>
                <a:latin typeface="DM Sans" pitchFamily="34" charset="0"/>
                <a:ea typeface="DM Sans" pitchFamily="34" charset="-122"/>
                <a:cs typeface="DM Sans" pitchFamily="34" charset="-120"/>
              </a:rPr>
              <a:t>In today's rapidly changing business environment, data analytics has become a central competitive advantage. According to Statista, the global customer analytics market is projected to exceed $24 billion by 2030, emphasizing the rising importance of personalization and data-driven decision-making. Modern organizations have realized that acquiring customers is not enough — understanding them is what truly drives sustainable growth.</a:t>
            </a:r>
            <a:endParaRPr lang="en-US" sz="1550" dirty="0"/>
          </a:p>
        </p:txBody>
      </p:sp>
      <p:sp>
        <p:nvSpPr>
          <p:cNvPr id="5" name="Rectangle 4">
            <a:extLst>
              <a:ext uri="{FF2B5EF4-FFF2-40B4-BE49-F238E27FC236}">
                <a16:creationId xmlns:a16="http://schemas.microsoft.com/office/drawing/2014/main" id="{5213F7F8-5EB7-09AE-00E5-B56A5FDD41C4}"/>
              </a:ext>
            </a:extLst>
          </p:cNvPr>
          <p:cNvSpPr/>
          <p:nvPr/>
        </p:nvSpPr>
        <p:spPr>
          <a:xfrm>
            <a:off x="12841357" y="7633253"/>
            <a:ext cx="1789043" cy="56653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F3C5A081-22C9-B7FD-A1AE-09B863945BE0}"/>
              </a:ext>
            </a:extLst>
          </p:cNvPr>
          <p:cNvGrpSpPr/>
          <p:nvPr/>
        </p:nvGrpSpPr>
        <p:grpSpPr>
          <a:xfrm>
            <a:off x="12533245" y="41274"/>
            <a:ext cx="2017643" cy="566530"/>
            <a:chOff x="12612757" y="130725"/>
            <a:chExt cx="2017643" cy="566530"/>
          </a:xfrm>
        </p:grpSpPr>
        <p:sp>
          <p:nvSpPr>
            <p:cNvPr id="6" name="Rectangle: Rounded Corners 5">
              <a:extLst>
                <a:ext uri="{FF2B5EF4-FFF2-40B4-BE49-F238E27FC236}">
                  <a16:creationId xmlns:a16="http://schemas.microsoft.com/office/drawing/2014/main" id="{848A6ED8-EDA1-CA2B-EE23-43241249790C}"/>
                </a:ext>
              </a:extLst>
            </p:cNvPr>
            <p:cNvSpPr/>
            <p:nvPr/>
          </p:nvSpPr>
          <p:spPr>
            <a:xfrm>
              <a:off x="12612757" y="130725"/>
              <a:ext cx="2017643" cy="566530"/>
            </a:xfrm>
            <a:prstGeom prst="roundRect">
              <a:avLst/>
            </a:prstGeom>
            <a:solidFill>
              <a:srgbClr val="D1373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5150"/>
                </a:lnSpc>
              </a:pPr>
              <a:endParaRPr lang="en-US" sz="1000" dirty="0"/>
            </a:p>
          </p:txBody>
        </p:sp>
        <p:sp>
          <p:nvSpPr>
            <p:cNvPr id="7" name="TextBox 6">
              <a:hlinkClick r:id="rId4" action="ppaction://hlinksldjump"/>
              <a:extLst>
                <a:ext uri="{FF2B5EF4-FFF2-40B4-BE49-F238E27FC236}">
                  <a16:creationId xmlns:a16="http://schemas.microsoft.com/office/drawing/2014/main" id="{CA4B9BE2-FA4C-57D9-109A-5AAA34DA5EAF}"/>
                </a:ext>
              </a:extLst>
            </p:cNvPr>
            <p:cNvSpPr txBox="1"/>
            <p:nvPr/>
          </p:nvSpPr>
          <p:spPr>
            <a:xfrm>
              <a:off x="12612757" y="218661"/>
              <a:ext cx="2017643" cy="369332"/>
            </a:xfrm>
            <a:prstGeom prst="rect">
              <a:avLst/>
            </a:prstGeom>
            <a:noFill/>
          </p:spPr>
          <p:txBody>
            <a:bodyPr wrap="square" rtlCol="0">
              <a:spAutoFit/>
            </a:bodyPr>
            <a:lstStyle/>
            <a:p>
              <a:pPr algn="ctr"/>
              <a:r>
                <a:rPr lang="en-US" dirty="0">
                  <a:solidFill>
                    <a:srgbClr val="FAEBEB"/>
                  </a:solidFill>
                  <a:latin typeface="Dela Gothic One" pitchFamily="34" charset="0"/>
                  <a:ea typeface="Dela Gothic One" pitchFamily="34" charset="-122"/>
                  <a:cs typeface="Dela Gothic One" pitchFamily="34" charset="-120"/>
                </a:rPr>
                <a:t>Home Page</a:t>
              </a:r>
              <a:endParaRPr lang="en-US" dirty="0"/>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180904-13D2-805C-6B2C-022970C0D03E}"/>
              </a:ext>
            </a:extLst>
          </p:cNvPr>
          <p:cNvSpPr/>
          <p:nvPr/>
        </p:nvSpPr>
        <p:spPr>
          <a:xfrm>
            <a:off x="12831418" y="7603436"/>
            <a:ext cx="1789043" cy="56653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Text 0">
            <a:extLst>
              <a:ext uri="{FF2B5EF4-FFF2-40B4-BE49-F238E27FC236}">
                <a16:creationId xmlns:a16="http://schemas.microsoft.com/office/drawing/2014/main" id="{7F688A2A-4303-BBAA-CF58-D6DA73A9524F}"/>
              </a:ext>
            </a:extLst>
          </p:cNvPr>
          <p:cNvSpPr/>
          <p:nvPr/>
        </p:nvSpPr>
        <p:spPr>
          <a:xfrm>
            <a:off x="758309" y="1041797"/>
            <a:ext cx="8772287" cy="712708"/>
          </a:xfrm>
          <a:prstGeom prst="rect">
            <a:avLst/>
          </a:prstGeom>
          <a:noFill/>
          <a:ln/>
        </p:spPr>
        <p:txBody>
          <a:bodyPr wrap="non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KPI Mapping</a:t>
            </a:r>
            <a:endParaRPr lang="en-US" sz="4450" dirty="0"/>
          </a:p>
        </p:txBody>
      </p:sp>
      <p:grpSp>
        <p:nvGrpSpPr>
          <p:cNvPr id="7" name="Group 6">
            <a:extLst>
              <a:ext uri="{FF2B5EF4-FFF2-40B4-BE49-F238E27FC236}">
                <a16:creationId xmlns:a16="http://schemas.microsoft.com/office/drawing/2014/main" id="{18905DA2-C915-5E29-EE13-09C551BE6A49}"/>
              </a:ext>
            </a:extLst>
          </p:cNvPr>
          <p:cNvGrpSpPr/>
          <p:nvPr/>
        </p:nvGrpSpPr>
        <p:grpSpPr>
          <a:xfrm>
            <a:off x="12533245" y="41274"/>
            <a:ext cx="2017643" cy="566530"/>
            <a:chOff x="12612757" y="130725"/>
            <a:chExt cx="2017643" cy="566530"/>
          </a:xfrm>
        </p:grpSpPr>
        <p:sp>
          <p:nvSpPr>
            <p:cNvPr id="8" name="Rectangle: Rounded Corners 7">
              <a:extLst>
                <a:ext uri="{FF2B5EF4-FFF2-40B4-BE49-F238E27FC236}">
                  <a16:creationId xmlns:a16="http://schemas.microsoft.com/office/drawing/2014/main" id="{6BD9A1CC-E3DE-D215-536E-9BB88F434524}"/>
                </a:ext>
              </a:extLst>
            </p:cNvPr>
            <p:cNvSpPr/>
            <p:nvPr/>
          </p:nvSpPr>
          <p:spPr>
            <a:xfrm>
              <a:off x="12612757" y="130725"/>
              <a:ext cx="2017643" cy="566530"/>
            </a:xfrm>
            <a:prstGeom prst="roundRect">
              <a:avLst/>
            </a:prstGeom>
            <a:solidFill>
              <a:srgbClr val="D1373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5150"/>
                </a:lnSpc>
              </a:pPr>
              <a:endParaRPr lang="en-US" sz="1000" dirty="0"/>
            </a:p>
          </p:txBody>
        </p:sp>
        <p:sp>
          <p:nvSpPr>
            <p:cNvPr id="9" name="TextBox 8">
              <a:hlinkClick r:id="rId2" action="ppaction://hlinksldjump"/>
              <a:extLst>
                <a:ext uri="{FF2B5EF4-FFF2-40B4-BE49-F238E27FC236}">
                  <a16:creationId xmlns:a16="http://schemas.microsoft.com/office/drawing/2014/main" id="{9FB252A8-24CD-1A3B-360E-B36954A55075}"/>
                </a:ext>
              </a:extLst>
            </p:cNvPr>
            <p:cNvSpPr txBox="1"/>
            <p:nvPr/>
          </p:nvSpPr>
          <p:spPr>
            <a:xfrm>
              <a:off x="12612757" y="218661"/>
              <a:ext cx="2017643" cy="369332"/>
            </a:xfrm>
            <a:prstGeom prst="rect">
              <a:avLst/>
            </a:prstGeom>
            <a:noFill/>
          </p:spPr>
          <p:txBody>
            <a:bodyPr wrap="square" rtlCol="0">
              <a:spAutoFit/>
            </a:bodyPr>
            <a:lstStyle/>
            <a:p>
              <a:pPr algn="ctr"/>
              <a:r>
                <a:rPr lang="en-US" dirty="0">
                  <a:solidFill>
                    <a:srgbClr val="FAEBEB"/>
                  </a:solidFill>
                  <a:latin typeface="Dela Gothic One" pitchFamily="34" charset="0"/>
                  <a:ea typeface="Dela Gothic One" pitchFamily="34" charset="-122"/>
                  <a:cs typeface="Dela Gothic One" pitchFamily="34" charset="-120"/>
                </a:rPr>
                <a:t>Home Page</a:t>
              </a:r>
              <a:endParaRPr lang="en-US" dirty="0"/>
            </a:p>
          </p:txBody>
        </p:sp>
      </p:grpSp>
      <p:sp>
        <p:nvSpPr>
          <p:cNvPr id="10" name="Rectangle 9">
            <a:extLst>
              <a:ext uri="{FF2B5EF4-FFF2-40B4-BE49-F238E27FC236}">
                <a16:creationId xmlns:a16="http://schemas.microsoft.com/office/drawing/2014/main" id="{C5190537-B44F-6F04-C65C-10DA9B948947}"/>
              </a:ext>
            </a:extLst>
          </p:cNvPr>
          <p:cNvSpPr/>
          <p:nvPr/>
        </p:nvSpPr>
        <p:spPr>
          <a:xfrm>
            <a:off x="5575852" y="2514600"/>
            <a:ext cx="3478695" cy="1818861"/>
          </a:xfrm>
          <a:prstGeom prst="rect">
            <a:avLst/>
          </a:prstGeom>
          <a:solidFill>
            <a:srgbClr val="D1373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Object 10">
            <a:extLst>
              <a:ext uri="{FF2B5EF4-FFF2-40B4-BE49-F238E27FC236}">
                <a16:creationId xmlns:a16="http://schemas.microsoft.com/office/drawing/2014/main" id="{92B2F4B0-3D7B-A0E2-3805-03A83D85E83B}"/>
              </a:ext>
            </a:extLst>
          </p:cNvPr>
          <p:cNvGraphicFramePr>
            <a:graphicFrameLocks noChangeAspect="1"/>
          </p:cNvGraphicFramePr>
          <p:nvPr>
            <p:extLst>
              <p:ext uri="{D42A27DB-BD31-4B8C-83A1-F6EECF244321}">
                <p14:modId xmlns:p14="http://schemas.microsoft.com/office/powerpoint/2010/main" val="922502421"/>
              </p:ext>
            </p:extLst>
          </p:nvPr>
        </p:nvGraphicFramePr>
        <p:xfrm>
          <a:off x="6425647" y="2792188"/>
          <a:ext cx="1779104" cy="1541273"/>
        </p:xfrm>
        <a:graphic>
          <a:graphicData uri="http://schemas.openxmlformats.org/presentationml/2006/ole">
            <mc:AlternateContent xmlns:mc="http://schemas.openxmlformats.org/markup-compatibility/2006">
              <mc:Choice xmlns:v="urn:schemas-microsoft-com:vml" Requires="v">
                <p:oleObj name="Worksheet" showAsIcon="1" r:id="rId3" imgW="914400" imgH="792338" progId="Excel.Sheet.12">
                  <p:link updateAutomatic="1"/>
                </p:oleObj>
              </mc:Choice>
              <mc:Fallback>
                <p:oleObj name="Worksheet" showAsIcon="1" r:id="rId3" imgW="914400" imgH="792338" progId="Excel.Sheet.12">
                  <p:link updateAutomatic="1"/>
                  <p:pic>
                    <p:nvPicPr>
                      <p:cNvPr id="0" name=""/>
                      <p:cNvPicPr/>
                      <p:nvPr/>
                    </p:nvPicPr>
                    <p:blipFill>
                      <a:blip r:embed="rId4"/>
                      <a:stretch>
                        <a:fillRect/>
                      </a:stretch>
                    </p:blipFill>
                    <p:spPr>
                      <a:xfrm>
                        <a:off x="6425647" y="2792188"/>
                        <a:ext cx="1779104" cy="1541273"/>
                      </a:xfrm>
                      <a:prstGeom prst="rect">
                        <a:avLst/>
                      </a:prstGeom>
                    </p:spPr>
                  </p:pic>
                </p:oleObj>
              </mc:Fallback>
            </mc:AlternateContent>
          </a:graphicData>
        </a:graphic>
      </p:graphicFrame>
    </p:spTree>
    <p:extLst>
      <p:ext uri="{BB962C8B-B14F-4D97-AF65-F5344CB8AC3E}">
        <p14:creationId xmlns:p14="http://schemas.microsoft.com/office/powerpoint/2010/main" val="2992238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2241828"/>
            <a:ext cx="7627382" cy="2850833"/>
          </a:xfrm>
          <a:prstGeom prst="rect">
            <a:avLst/>
          </a:prstGeom>
          <a:noFill/>
          <a:ln/>
        </p:spPr>
        <p:txBody>
          <a:bodyPr wrap="square" lIns="0" tIns="0" rIns="0" bIns="0" rtlCol="0" anchor="t"/>
          <a:lstStyle/>
          <a:p>
            <a:pPr marL="0" indent="0" algn="l">
              <a:lnSpc>
                <a:spcPts val="11200"/>
              </a:lnSpc>
              <a:buNone/>
            </a:pPr>
            <a:r>
              <a:rPr lang="en-US" sz="8950" dirty="0">
                <a:solidFill>
                  <a:srgbClr val="FAEBEB"/>
                </a:solidFill>
                <a:latin typeface="Dela Gothic One" pitchFamily="34" charset="0"/>
                <a:ea typeface="Dela Gothic One" pitchFamily="34" charset="-122"/>
                <a:cs typeface="Dela Gothic One" pitchFamily="34" charset="-120"/>
              </a:rPr>
              <a:t>Case Study</a:t>
            </a:r>
            <a:endParaRPr lang="en-US" sz="8950" dirty="0"/>
          </a:p>
        </p:txBody>
      </p:sp>
      <p:sp>
        <p:nvSpPr>
          <p:cNvPr id="4" name="Text 1"/>
          <p:cNvSpPr/>
          <p:nvPr/>
        </p:nvSpPr>
        <p:spPr>
          <a:xfrm>
            <a:off x="758309" y="5417582"/>
            <a:ext cx="4561284" cy="570071"/>
          </a:xfrm>
          <a:prstGeom prst="rect">
            <a:avLst/>
          </a:prstGeom>
          <a:noFill/>
          <a:ln/>
        </p:spPr>
        <p:txBody>
          <a:bodyPr wrap="none" lIns="0" tIns="0" rIns="0" bIns="0" rtlCol="0" anchor="t"/>
          <a:lstStyle/>
          <a:p>
            <a:pPr marL="0" indent="0" algn="l">
              <a:lnSpc>
                <a:spcPts val="4450"/>
              </a:lnSpc>
              <a:buNone/>
            </a:pPr>
            <a:endParaRPr lang="en-US" sz="35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43746" y="448151"/>
            <a:ext cx="6673334" cy="834152"/>
          </a:xfrm>
          <a:prstGeom prst="rect">
            <a:avLst/>
          </a:prstGeom>
          <a:noFill/>
          <a:ln/>
        </p:spPr>
        <p:txBody>
          <a:bodyPr wrap="none" lIns="0" tIns="0" rIns="0" bIns="0" rtlCol="0" anchor="t"/>
          <a:lstStyle/>
          <a:p>
            <a:pPr marL="0" indent="0" algn="l">
              <a:lnSpc>
                <a:spcPts val="6550"/>
              </a:lnSpc>
              <a:buNone/>
            </a:pPr>
            <a:r>
              <a:rPr lang="en-US" sz="5250" dirty="0">
                <a:solidFill>
                  <a:srgbClr val="FAEBEB"/>
                </a:solidFill>
                <a:latin typeface="Dela Gothic One" pitchFamily="34" charset="0"/>
                <a:ea typeface="Dela Gothic One" pitchFamily="34" charset="-122"/>
                <a:cs typeface="Dela Gothic One" pitchFamily="34" charset="-120"/>
              </a:rPr>
              <a:t>Mumzworld</a:t>
            </a:r>
            <a:endParaRPr lang="en-US" sz="5250" dirty="0"/>
          </a:p>
        </p:txBody>
      </p:sp>
      <p:sp>
        <p:nvSpPr>
          <p:cNvPr id="3" name="Text 1"/>
          <p:cNvSpPr/>
          <p:nvPr/>
        </p:nvSpPr>
        <p:spPr>
          <a:xfrm>
            <a:off x="443746" y="1472446"/>
            <a:ext cx="2001917" cy="250150"/>
          </a:xfrm>
          <a:prstGeom prst="rect">
            <a:avLst/>
          </a:prstGeom>
          <a:noFill/>
          <a:ln/>
        </p:spPr>
        <p:txBody>
          <a:bodyPr wrap="none" lIns="0" tIns="0" rIns="0" bIns="0" rtlCol="0" anchor="t"/>
          <a:lstStyle/>
          <a:p>
            <a:pPr marL="0" indent="0" algn="l">
              <a:lnSpc>
                <a:spcPts val="1950"/>
              </a:lnSpc>
              <a:buNone/>
            </a:pPr>
            <a:r>
              <a:rPr lang="en-US" sz="1550" dirty="0">
                <a:solidFill>
                  <a:srgbClr val="FAEBEB"/>
                </a:solidFill>
                <a:latin typeface="Dela Gothic One" pitchFamily="34" charset="0"/>
                <a:ea typeface="Dela Gothic One" pitchFamily="34" charset="-122"/>
                <a:cs typeface="Dela Gothic One" pitchFamily="34" charset="-120"/>
              </a:rPr>
              <a:t>The Problem</a:t>
            </a:r>
            <a:endParaRPr lang="en-US" sz="1550" dirty="0"/>
          </a:p>
        </p:txBody>
      </p:sp>
      <p:sp>
        <p:nvSpPr>
          <p:cNvPr id="4" name="Text 2"/>
          <p:cNvSpPr/>
          <p:nvPr/>
        </p:nvSpPr>
        <p:spPr>
          <a:xfrm>
            <a:off x="443746" y="1912739"/>
            <a:ext cx="13742908" cy="202883"/>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FFE5E5"/>
                </a:solidFill>
                <a:latin typeface="DM Sans" pitchFamily="34" charset="0"/>
                <a:ea typeface="DM Sans" pitchFamily="34" charset="-122"/>
                <a:cs typeface="DM Sans" pitchFamily="34" charset="-120"/>
              </a:rPr>
              <a:t>Lack of clarity into marketing ROI &amp; channel performance</a:t>
            </a:r>
            <a:endParaRPr lang="en-US" sz="950" dirty="0"/>
          </a:p>
        </p:txBody>
      </p:sp>
      <p:sp>
        <p:nvSpPr>
          <p:cNvPr id="5" name="Text 3"/>
          <p:cNvSpPr/>
          <p:nvPr/>
        </p:nvSpPr>
        <p:spPr>
          <a:xfrm>
            <a:off x="443746" y="2159913"/>
            <a:ext cx="13742908" cy="202883"/>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FFE5E5"/>
                </a:solidFill>
                <a:latin typeface="DM Sans" pitchFamily="34" charset="0"/>
                <a:ea typeface="DM Sans" pitchFamily="34" charset="-122"/>
                <a:cs typeface="DM Sans" pitchFamily="34" charset="-120"/>
              </a:rPr>
              <a:t>Issues with product availability</a:t>
            </a:r>
            <a:endParaRPr lang="en-US" sz="950" dirty="0"/>
          </a:p>
        </p:txBody>
      </p:sp>
      <p:sp>
        <p:nvSpPr>
          <p:cNvPr id="6" name="Text 4"/>
          <p:cNvSpPr/>
          <p:nvPr/>
        </p:nvSpPr>
        <p:spPr>
          <a:xfrm>
            <a:off x="443746" y="2407087"/>
            <a:ext cx="13742908" cy="202883"/>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FFE5E5"/>
                </a:solidFill>
                <a:latin typeface="DM Sans" pitchFamily="34" charset="0"/>
                <a:ea typeface="DM Sans" pitchFamily="34" charset="-122"/>
                <a:cs typeface="DM Sans" pitchFamily="34" charset="-120"/>
              </a:rPr>
              <a:t>Under developed e commerce ecosystem</a:t>
            </a:r>
            <a:endParaRPr lang="en-US" sz="950" dirty="0"/>
          </a:p>
        </p:txBody>
      </p:sp>
      <p:sp>
        <p:nvSpPr>
          <p:cNvPr id="7" name="Text 5"/>
          <p:cNvSpPr/>
          <p:nvPr/>
        </p:nvSpPr>
        <p:spPr>
          <a:xfrm>
            <a:off x="443746" y="2800112"/>
            <a:ext cx="2001917" cy="250150"/>
          </a:xfrm>
          <a:prstGeom prst="rect">
            <a:avLst/>
          </a:prstGeom>
          <a:noFill/>
          <a:ln/>
        </p:spPr>
        <p:txBody>
          <a:bodyPr wrap="none" lIns="0" tIns="0" rIns="0" bIns="0" rtlCol="0" anchor="t"/>
          <a:lstStyle/>
          <a:p>
            <a:pPr marL="0" indent="0" algn="l">
              <a:lnSpc>
                <a:spcPts val="1950"/>
              </a:lnSpc>
              <a:buNone/>
            </a:pPr>
            <a:r>
              <a:rPr lang="en-US" sz="1550" dirty="0">
                <a:solidFill>
                  <a:srgbClr val="FAEBEB"/>
                </a:solidFill>
                <a:latin typeface="Dela Gothic One" pitchFamily="34" charset="0"/>
                <a:ea typeface="Dela Gothic One" pitchFamily="34" charset="-122"/>
                <a:cs typeface="Dela Gothic One" pitchFamily="34" charset="-120"/>
              </a:rPr>
              <a:t>KPIs</a:t>
            </a:r>
            <a:endParaRPr lang="en-US" sz="1550" dirty="0"/>
          </a:p>
        </p:txBody>
      </p:sp>
      <p:sp>
        <p:nvSpPr>
          <p:cNvPr id="8" name="Text 6"/>
          <p:cNvSpPr/>
          <p:nvPr/>
        </p:nvSpPr>
        <p:spPr>
          <a:xfrm>
            <a:off x="443746" y="3240405"/>
            <a:ext cx="13742908" cy="202883"/>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FFE5E5"/>
                </a:solidFill>
                <a:latin typeface="DM Sans" pitchFamily="34" charset="0"/>
                <a:ea typeface="DM Sans" pitchFamily="34" charset="-122"/>
                <a:cs typeface="DM Sans" pitchFamily="34" charset="-120"/>
              </a:rPr>
              <a:t>Return on ad spend for marketing channels (ROAS)</a:t>
            </a:r>
            <a:endParaRPr lang="en-US" sz="950" dirty="0"/>
          </a:p>
        </p:txBody>
      </p:sp>
      <p:sp>
        <p:nvSpPr>
          <p:cNvPr id="9" name="Text 7"/>
          <p:cNvSpPr/>
          <p:nvPr/>
        </p:nvSpPr>
        <p:spPr>
          <a:xfrm>
            <a:off x="443746" y="3487579"/>
            <a:ext cx="13742908" cy="202883"/>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FFE5E5"/>
                </a:solidFill>
                <a:latin typeface="DM Sans" pitchFamily="34" charset="0"/>
                <a:ea typeface="DM Sans" pitchFamily="34" charset="-122"/>
                <a:cs typeface="DM Sans" pitchFamily="34" charset="-120"/>
              </a:rPr>
              <a:t>Conversion rate % of site visitors who make a purchase</a:t>
            </a:r>
            <a:endParaRPr lang="en-US" sz="950" dirty="0"/>
          </a:p>
        </p:txBody>
      </p:sp>
      <p:sp>
        <p:nvSpPr>
          <p:cNvPr id="10" name="Text 8"/>
          <p:cNvSpPr/>
          <p:nvPr/>
        </p:nvSpPr>
        <p:spPr>
          <a:xfrm>
            <a:off x="443746" y="3734753"/>
            <a:ext cx="13742908" cy="202883"/>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FFE5E5"/>
                </a:solidFill>
                <a:latin typeface="DM Sans" pitchFamily="34" charset="0"/>
                <a:ea typeface="DM Sans" pitchFamily="34" charset="-122"/>
                <a:cs typeface="DM Sans" pitchFamily="34" charset="-120"/>
              </a:rPr>
              <a:t>Inventory / out of stock exposures</a:t>
            </a:r>
            <a:endParaRPr lang="en-US" sz="950" dirty="0"/>
          </a:p>
        </p:txBody>
      </p:sp>
      <p:sp>
        <p:nvSpPr>
          <p:cNvPr id="11" name="Text 9"/>
          <p:cNvSpPr/>
          <p:nvPr/>
        </p:nvSpPr>
        <p:spPr>
          <a:xfrm>
            <a:off x="443746" y="4127778"/>
            <a:ext cx="2001917" cy="250150"/>
          </a:xfrm>
          <a:prstGeom prst="rect">
            <a:avLst/>
          </a:prstGeom>
          <a:noFill/>
          <a:ln/>
        </p:spPr>
        <p:txBody>
          <a:bodyPr wrap="none" lIns="0" tIns="0" rIns="0" bIns="0" rtlCol="0" anchor="t"/>
          <a:lstStyle/>
          <a:p>
            <a:pPr marL="0" indent="0" algn="l">
              <a:lnSpc>
                <a:spcPts val="1950"/>
              </a:lnSpc>
              <a:buNone/>
            </a:pPr>
            <a:r>
              <a:rPr lang="en-US" sz="1550" dirty="0">
                <a:solidFill>
                  <a:srgbClr val="FAEBEB"/>
                </a:solidFill>
                <a:latin typeface="Dela Gothic One" pitchFamily="34" charset="0"/>
                <a:ea typeface="Dela Gothic One" pitchFamily="34" charset="-122"/>
                <a:cs typeface="Dela Gothic One" pitchFamily="34" charset="-120"/>
              </a:rPr>
              <a:t>Action Taken</a:t>
            </a:r>
            <a:endParaRPr lang="en-US" sz="1550" dirty="0"/>
          </a:p>
        </p:txBody>
      </p:sp>
      <p:sp>
        <p:nvSpPr>
          <p:cNvPr id="12" name="Text 10"/>
          <p:cNvSpPr/>
          <p:nvPr/>
        </p:nvSpPr>
        <p:spPr>
          <a:xfrm>
            <a:off x="443746" y="4568071"/>
            <a:ext cx="13742908" cy="202883"/>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FFE5E5"/>
                </a:solidFill>
                <a:latin typeface="DM Sans" pitchFamily="34" charset="0"/>
                <a:ea typeface="DM Sans" pitchFamily="34" charset="-122"/>
                <a:cs typeface="DM Sans" pitchFamily="34" charset="-120"/>
              </a:rPr>
              <a:t>They implemented Google Analytics 360</a:t>
            </a:r>
            <a:endParaRPr lang="en-US" sz="950" dirty="0"/>
          </a:p>
        </p:txBody>
      </p:sp>
      <p:sp>
        <p:nvSpPr>
          <p:cNvPr id="13" name="Text 11"/>
          <p:cNvSpPr/>
          <p:nvPr/>
        </p:nvSpPr>
        <p:spPr>
          <a:xfrm>
            <a:off x="483504" y="4815245"/>
            <a:ext cx="13742908" cy="202883"/>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FFE5E5"/>
                </a:solidFill>
                <a:latin typeface="DM Sans" pitchFamily="34" charset="0"/>
                <a:ea typeface="DM Sans" pitchFamily="34" charset="-122"/>
                <a:cs typeface="DM Sans" pitchFamily="34" charset="-120"/>
              </a:rPr>
              <a:t>Created custom dashboards and reports that moved attention from just revenue to profit‑oriented channel performance. (not just "Which Ad brought clicks" but "Which channel produced highest margin")</a:t>
            </a:r>
            <a:endParaRPr lang="en-US" sz="950" dirty="0"/>
          </a:p>
        </p:txBody>
      </p:sp>
      <p:sp>
        <p:nvSpPr>
          <p:cNvPr id="14" name="Text 12"/>
          <p:cNvSpPr/>
          <p:nvPr/>
        </p:nvSpPr>
        <p:spPr>
          <a:xfrm>
            <a:off x="443746" y="5062418"/>
            <a:ext cx="13742908" cy="202883"/>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FFE5E5"/>
                </a:solidFill>
                <a:latin typeface="DM Sans" pitchFamily="34" charset="0"/>
                <a:ea typeface="DM Sans" pitchFamily="34" charset="-122"/>
                <a:cs typeface="DM Sans" pitchFamily="34" charset="-120"/>
              </a:rPr>
              <a:t>Introduced a custom metric to track "out of stock products viewed by users" so marketing spend wouldn't push traffic to unavailable items</a:t>
            </a:r>
            <a:endParaRPr lang="en-US" sz="950" dirty="0"/>
          </a:p>
        </p:txBody>
      </p:sp>
      <p:sp>
        <p:nvSpPr>
          <p:cNvPr id="15" name="Text 13"/>
          <p:cNvSpPr/>
          <p:nvPr/>
        </p:nvSpPr>
        <p:spPr>
          <a:xfrm>
            <a:off x="443746" y="5309592"/>
            <a:ext cx="13742908" cy="202883"/>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FFE5E5"/>
                </a:solidFill>
                <a:latin typeface="DM Sans" pitchFamily="34" charset="0"/>
                <a:ea typeface="DM Sans" pitchFamily="34" charset="-122"/>
                <a:cs typeface="DM Sans" pitchFamily="34" charset="-120"/>
              </a:rPr>
              <a:t>Optimized remarketing campaigns "targeting previous site visitors who had not converted" and reallocated budget away from lower performing channels</a:t>
            </a:r>
            <a:endParaRPr lang="en-US" sz="950" dirty="0"/>
          </a:p>
        </p:txBody>
      </p:sp>
      <p:sp>
        <p:nvSpPr>
          <p:cNvPr id="16" name="Text 14"/>
          <p:cNvSpPr/>
          <p:nvPr/>
        </p:nvSpPr>
        <p:spPr>
          <a:xfrm>
            <a:off x="443746" y="5702618"/>
            <a:ext cx="2001917" cy="250150"/>
          </a:xfrm>
          <a:prstGeom prst="rect">
            <a:avLst/>
          </a:prstGeom>
          <a:noFill/>
          <a:ln/>
        </p:spPr>
        <p:txBody>
          <a:bodyPr wrap="none" lIns="0" tIns="0" rIns="0" bIns="0" rtlCol="0" anchor="t"/>
          <a:lstStyle/>
          <a:p>
            <a:pPr marL="0" indent="0" algn="l">
              <a:lnSpc>
                <a:spcPts val="1950"/>
              </a:lnSpc>
              <a:buNone/>
            </a:pPr>
            <a:r>
              <a:rPr lang="en-US" sz="1550" dirty="0">
                <a:solidFill>
                  <a:srgbClr val="FAEBEB"/>
                </a:solidFill>
                <a:latin typeface="Dela Gothic One" pitchFamily="34" charset="0"/>
                <a:ea typeface="Dela Gothic One" pitchFamily="34" charset="-122"/>
                <a:cs typeface="Dela Gothic One" pitchFamily="34" charset="-120"/>
              </a:rPr>
              <a:t>Outcome</a:t>
            </a:r>
            <a:endParaRPr lang="en-US" sz="1550" dirty="0"/>
          </a:p>
        </p:txBody>
      </p:sp>
      <p:sp>
        <p:nvSpPr>
          <p:cNvPr id="17" name="Shape 15"/>
          <p:cNvSpPr/>
          <p:nvPr/>
        </p:nvSpPr>
        <p:spPr>
          <a:xfrm>
            <a:off x="443746" y="6142911"/>
            <a:ext cx="6808113" cy="755928"/>
          </a:xfrm>
          <a:prstGeom prst="roundRect">
            <a:avLst>
              <a:gd name="adj" fmla="val 7045"/>
            </a:avLst>
          </a:prstGeom>
          <a:solidFill>
            <a:srgbClr val="740B0B"/>
          </a:solidFill>
          <a:ln w="7620">
            <a:solidFill>
              <a:srgbClr val="8D2424"/>
            </a:solidFill>
            <a:prstDash val="solid"/>
          </a:ln>
        </p:spPr>
        <p:txBody>
          <a:bodyPr/>
          <a:lstStyle/>
          <a:p>
            <a:endParaRPr lang="en-US"/>
          </a:p>
        </p:txBody>
      </p:sp>
      <p:sp>
        <p:nvSpPr>
          <p:cNvPr id="18" name="Text 16"/>
          <p:cNvSpPr/>
          <p:nvPr/>
        </p:nvSpPr>
        <p:spPr>
          <a:xfrm>
            <a:off x="578048" y="6277213"/>
            <a:ext cx="1668304" cy="208478"/>
          </a:xfrm>
          <a:prstGeom prst="rect">
            <a:avLst/>
          </a:prstGeom>
          <a:noFill/>
          <a:ln/>
        </p:spPr>
        <p:txBody>
          <a:bodyPr wrap="none" lIns="0" tIns="0" rIns="0" bIns="0" rtlCol="0" anchor="t"/>
          <a:lstStyle/>
          <a:p>
            <a:pPr marL="0" indent="0" algn="l">
              <a:lnSpc>
                <a:spcPts val="1600"/>
              </a:lnSpc>
              <a:buNone/>
            </a:pPr>
            <a:r>
              <a:rPr lang="en-US" sz="1300" dirty="0">
                <a:solidFill>
                  <a:srgbClr val="FFE5E5"/>
                </a:solidFill>
                <a:latin typeface="Dela Gothic One" pitchFamily="34" charset="0"/>
                <a:ea typeface="Dela Gothic One" pitchFamily="34" charset="-122"/>
                <a:cs typeface="Dela Gothic One" pitchFamily="34" charset="-120"/>
              </a:rPr>
              <a:t>300% ROAS</a:t>
            </a:r>
            <a:endParaRPr lang="en-US" sz="1300" dirty="0"/>
          </a:p>
        </p:txBody>
      </p:sp>
      <p:sp>
        <p:nvSpPr>
          <p:cNvPr id="19" name="Text 17"/>
          <p:cNvSpPr/>
          <p:nvPr/>
        </p:nvSpPr>
        <p:spPr>
          <a:xfrm>
            <a:off x="578048" y="6561653"/>
            <a:ext cx="6539508" cy="202883"/>
          </a:xfrm>
          <a:prstGeom prst="rect">
            <a:avLst/>
          </a:prstGeom>
          <a:noFill/>
          <a:ln/>
        </p:spPr>
        <p:txBody>
          <a:bodyPr wrap="none" lIns="0" tIns="0" rIns="0" bIns="0" rtlCol="0" anchor="t"/>
          <a:lstStyle/>
          <a:p>
            <a:pPr marL="0" indent="0" algn="l">
              <a:lnSpc>
                <a:spcPts val="1550"/>
              </a:lnSpc>
              <a:buNone/>
            </a:pPr>
            <a:r>
              <a:rPr lang="en-US" sz="950" dirty="0">
                <a:solidFill>
                  <a:srgbClr val="FFE5E5"/>
                </a:solidFill>
                <a:latin typeface="DM Sans" pitchFamily="34" charset="0"/>
                <a:ea typeface="DM Sans" pitchFamily="34" charset="-122"/>
                <a:cs typeface="DM Sans" pitchFamily="34" charset="-120"/>
              </a:rPr>
              <a:t>Each 1 dollar spent returned 3 dollars in revenue</a:t>
            </a:r>
            <a:endParaRPr lang="en-US" sz="950" dirty="0"/>
          </a:p>
        </p:txBody>
      </p:sp>
      <p:sp>
        <p:nvSpPr>
          <p:cNvPr id="20" name="Shape 18"/>
          <p:cNvSpPr/>
          <p:nvPr/>
        </p:nvSpPr>
        <p:spPr>
          <a:xfrm>
            <a:off x="7378541" y="6142911"/>
            <a:ext cx="6808113" cy="755928"/>
          </a:xfrm>
          <a:prstGeom prst="roundRect">
            <a:avLst>
              <a:gd name="adj" fmla="val 7045"/>
            </a:avLst>
          </a:prstGeom>
          <a:solidFill>
            <a:srgbClr val="740B0B"/>
          </a:solidFill>
          <a:ln w="7620">
            <a:solidFill>
              <a:srgbClr val="8D2424"/>
            </a:solidFill>
            <a:prstDash val="solid"/>
          </a:ln>
        </p:spPr>
        <p:txBody>
          <a:bodyPr/>
          <a:lstStyle/>
          <a:p>
            <a:endParaRPr lang="en-US"/>
          </a:p>
        </p:txBody>
      </p:sp>
      <p:sp>
        <p:nvSpPr>
          <p:cNvPr id="21" name="Text 19"/>
          <p:cNvSpPr/>
          <p:nvPr/>
        </p:nvSpPr>
        <p:spPr>
          <a:xfrm>
            <a:off x="7512844" y="6277213"/>
            <a:ext cx="2453164" cy="208478"/>
          </a:xfrm>
          <a:prstGeom prst="rect">
            <a:avLst/>
          </a:prstGeom>
          <a:noFill/>
          <a:ln/>
        </p:spPr>
        <p:txBody>
          <a:bodyPr wrap="none" lIns="0" tIns="0" rIns="0" bIns="0" rtlCol="0" anchor="t"/>
          <a:lstStyle/>
          <a:p>
            <a:pPr marL="0" indent="0" algn="l">
              <a:lnSpc>
                <a:spcPts val="1600"/>
              </a:lnSpc>
              <a:buNone/>
            </a:pPr>
            <a:r>
              <a:rPr lang="en-US" sz="1300" dirty="0">
                <a:solidFill>
                  <a:srgbClr val="FFE5E5"/>
                </a:solidFill>
                <a:latin typeface="Dela Gothic One" pitchFamily="34" charset="0"/>
                <a:ea typeface="Dela Gothic One" pitchFamily="34" charset="-122"/>
                <a:cs typeface="Dela Gothic One" pitchFamily="34" charset="-120"/>
              </a:rPr>
              <a:t>11% Conversion Increase</a:t>
            </a:r>
            <a:endParaRPr lang="en-US" sz="1300" dirty="0"/>
          </a:p>
        </p:txBody>
      </p:sp>
      <p:sp>
        <p:nvSpPr>
          <p:cNvPr id="22" name="Text 20"/>
          <p:cNvSpPr/>
          <p:nvPr/>
        </p:nvSpPr>
        <p:spPr>
          <a:xfrm>
            <a:off x="7512844" y="6561653"/>
            <a:ext cx="6539508" cy="202883"/>
          </a:xfrm>
          <a:prstGeom prst="rect">
            <a:avLst/>
          </a:prstGeom>
          <a:noFill/>
          <a:ln/>
        </p:spPr>
        <p:txBody>
          <a:bodyPr wrap="none" lIns="0" tIns="0" rIns="0" bIns="0" rtlCol="0" anchor="t"/>
          <a:lstStyle/>
          <a:p>
            <a:pPr marL="0" indent="0" algn="l">
              <a:lnSpc>
                <a:spcPts val="1550"/>
              </a:lnSpc>
              <a:buNone/>
            </a:pPr>
            <a:r>
              <a:rPr lang="en-US" sz="950" dirty="0">
                <a:solidFill>
                  <a:srgbClr val="FFE5E5"/>
                </a:solidFill>
                <a:latin typeface="DM Sans" pitchFamily="34" charset="0"/>
                <a:ea typeface="DM Sans" pitchFamily="34" charset="-122"/>
                <a:cs typeface="DM Sans" pitchFamily="34" charset="-120"/>
              </a:rPr>
              <a:t>E commerce conversion rate increased after analytics improvements</a:t>
            </a:r>
            <a:endParaRPr lang="en-US" sz="950" dirty="0"/>
          </a:p>
        </p:txBody>
      </p:sp>
      <p:sp>
        <p:nvSpPr>
          <p:cNvPr id="23" name="Shape 21"/>
          <p:cNvSpPr/>
          <p:nvPr/>
        </p:nvSpPr>
        <p:spPr>
          <a:xfrm>
            <a:off x="443746" y="7025521"/>
            <a:ext cx="6808113" cy="755928"/>
          </a:xfrm>
          <a:prstGeom prst="roundRect">
            <a:avLst>
              <a:gd name="adj" fmla="val 7045"/>
            </a:avLst>
          </a:prstGeom>
          <a:solidFill>
            <a:srgbClr val="740B0B"/>
          </a:solidFill>
          <a:ln w="7620">
            <a:solidFill>
              <a:srgbClr val="8D2424"/>
            </a:solidFill>
            <a:prstDash val="solid"/>
          </a:ln>
        </p:spPr>
        <p:txBody>
          <a:bodyPr/>
          <a:lstStyle/>
          <a:p>
            <a:endParaRPr lang="en-US"/>
          </a:p>
        </p:txBody>
      </p:sp>
      <p:sp>
        <p:nvSpPr>
          <p:cNvPr id="24" name="Text 22"/>
          <p:cNvSpPr/>
          <p:nvPr/>
        </p:nvSpPr>
        <p:spPr>
          <a:xfrm>
            <a:off x="578048" y="7159823"/>
            <a:ext cx="2575798" cy="208478"/>
          </a:xfrm>
          <a:prstGeom prst="rect">
            <a:avLst/>
          </a:prstGeom>
          <a:noFill/>
          <a:ln/>
        </p:spPr>
        <p:txBody>
          <a:bodyPr wrap="none" lIns="0" tIns="0" rIns="0" bIns="0" rtlCol="0" anchor="t"/>
          <a:lstStyle/>
          <a:p>
            <a:pPr marL="0" indent="0" algn="l">
              <a:lnSpc>
                <a:spcPts val="1600"/>
              </a:lnSpc>
              <a:buNone/>
            </a:pPr>
            <a:r>
              <a:rPr lang="en-US" sz="1300" dirty="0">
                <a:solidFill>
                  <a:srgbClr val="FFE5E5"/>
                </a:solidFill>
                <a:latin typeface="Dela Gothic One" pitchFamily="34" charset="0"/>
                <a:ea typeface="Dela Gothic One" pitchFamily="34" charset="-122"/>
                <a:cs typeface="Dela Gothic One" pitchFamily="34" charset="-120"/>
              </a:rPr>
              <a:t>128% Remarketing Growth</a:t>
            </a:r>
            <a:endParaRPr lang="en-US" sz="1300" dirty="0"/>
          </a:p>
        </p:txBody>
      </p:sp>
      <p:sp>
        <p:nvSpPr>
          <p:cNvPr id="25" name="Text 23"/>
          <p:cNvSpPr/>
          <p:nvPr/>
        </p:nvSpPr>
        <p:spPr>
          <a:xfrm>
            <a:off x="578048" y="7444264"/>
            <a:ext cx="6539508" cy="202883"/>
          </a:xfrm>
          <a:prstGeom prst="rect">
            <a:avLst/>
          </a:prstGeom>
          <a:noFill/>
          <a:ln/>
        </p:spPr>
        <p:txBody>
          <a:bodyPr wrap="none" lIns="0" tIns="0" rIns="0" bIns="0" rtlCol="0" anchor="t"/>
          <a:lstStyle/>
          <a:p>
            <a:pPr marL="0" indent="0" algn="l">
              <a:lnSpc>
                <a:spcPts val="1550"/>
              </a:lnSpc>
              <a:buNone/>
            </a:pPr>
            <a:r>
              <a:rPr lang="en-US" sz="950" dirty="0">
                <a:solidFill>
                  <a:srgbClr val="FFE5E5"/>
                </a:solidFill>
                <a:latin typeface="DM Sans" pitchFamily="34" charset="0"/>
                <a:ea typeface="DM Sans" pitchFamily="34" charset="-122"/>
                <a:cs typeface="DM Sans" pitchFamily="34" charset="-120"/>
              </a:rPr>
              <a:t>Remarketing revenue rose in the first three months</a:t>
            </a:r>
            <a:endParaRPr lang="en-US" sz="950" dirty="0"/>
          </a:p>
        </p:txBody>
      </p:sp>
      <p:sp>
        <p:nvSpPr>
          <p:cNvPr id="26" name="Shape 24"/>
          <p:cNvSpPr/>
          <p:nvPr/>
        </p:nvSpPr>
        <p:spPr>
          <a:xfrm>
            <a:off x="7378541" y="7025521"/>
            <a:ext cx="6808113" cy="755928"/>
          </a:xfrm>
          <a:prstGeom prst="roundRect">
            <a:avLst>
              <a:gd name="adj" fmla="val 7045"/>
            </a:avLst>
          </a:prstGeom>
          <a:solidFill>
            <a:srgbClr val="740B0B"/>
          </a:solidFill>
          <a:ln w="7620">
            <a:solidFill>
              <a:srgbClr val="8D2424"/>
            </a:solidFill>
            <a:prstDash val="solid"/>
          </a:ln>
        </p:spPr>
        <p:txBody>
          <a:bodyPr/>
          <a:lstStyle/>
          <a:p>
            <a:endParaRPr lang="en-US"/>
          </a:p>
        </p:txBody>
      </p:sp>
      <p:sp>
        <p:nvSpPr>
          <p:cNvPr id="27" name="Text 25"/>
          <p:cNvSpPr/>
          <p:nvPr/>
        </p:nvSpPr>
        <p:spPr>
          <a:xfrm>
            <a:off x="7512844" y="7159823"/>
            <a:ext cx="2025610" cy="208478"/>
          </a:xfrm>
          <a:prstGeom prst="rect">
            <a:avLst/>
          </a:prstGeom>
          <a:noFill/>
          <a:ln/>
        </p:spPr>
        <p:txBody>
          <a:bodyPr wrap="none" lIns="0" tIns="0" rIns="0" bIns="0" rtlCol="0" anchor="t"/>
          <a:lstStyle/>
          <a:p>
            <a:pPr marL="0" indent="0" algn="l">
              <a:lnSpc>
                <a:spcPts val="1600"/>
              </a:lnSpc>
              <a:buNone/>
            </a:pPr>
            <a:r>
              <a:rPr lang="en-US" sz="1300" dirty="0">
                <a:solidFill>
                  <a:srgbClr val="FFE5E5"/>
                </a:solidFill>
                <a:latin typeface="Dela Gothic One" pitchFamily="34" charset="0"/>
                <a:ea typeface="Dela Gothic One" pitchFamily="34" charset="-122"/>
                <a:cs typeface="Dela Gothic One" pitchFamily="34" charset="-120"/>
              </a:rPr>
              <a:t>48-Hour Restocking</a:t>
            </a:r>
            <a:endParaRPr lang="en-US" sz="1300" dirty="0"/>
          </a:p>
        </p:txBody>
      </p:sp>
      <p:sp>
        <p:nvSpPr>
          <p:cNvPr id="28" name="Text 26"/>
          <p:cNvSpPr/>
          <p:nvPr/>
        </p:nvSpPr>
        <p:spPr>
          <a:xfrm>
            <a:off x="7512844" y="7444264"/>
            <a:ext cx="6539508" cy="202883"/>
          </a:xfrm>
          <a:prstGeom prst="rect">
            <a:avLst/>
          </a:prstGeom>
          <a:noFill/>
          <a:ln/>
        </p:spPr>
        <p:txBody>
          <a:bodyPr wrap="none" lIns="0" tIns="0" rIns="0" bIns="0" rtlCol="0" anchor="t"/>
          <a:lstStyle/>
          <a:p>
            <a:pPr marL="0" indent="0" algn="l">
              <a:lnSpc>
                <a:spcPts val="1550"/>
              </a:lnSpc>
              <a:buNone/>
            </a:pPr>
            <a:r>
              <a:rPr lang="en-US" sz="950" dirty="0">
                <a:solidFill>
                  <a:srgbClr val="FFE5E5"/>
                </a:solidFill>
                <a:latin typeface="DM Sans" pitchFamily="34" charset="0"/>
                <a:ea typeface="DM Sans" pitchFamily="34" charset="-122"/>
                <a:cs typeface="DM Sans" pitchFamily="34" charset="-120"/>
              </a:rPr>
              <a:t>Time to restock top brands reduced from two weeks to fewer than 48 hours</a:t>
            </a:r>
            <a:endParaRPr lang="en-US" sz="950" dirty="0"/>
          </a:p>
        </p:txBody>
      </p:sp>
      <p:sp>
        <p:nvSpPr>
          <p:cNvPr id="29" name="Rectangle 28">
            <a:extLst>
              <a:ext uri="{FF2B5EF4-FFF2-40B4-BE49-F238E27FC236}">
                <a16:creationId xmlns:a16="http://schemas.microsoft.com/office/drawing/2014/main" id="{41E36A5E-5E34-5C5B-CF32-6B6CE473E7E1}"/>
              </a:ext>
            </a:extLst>
          </p:cNvPr>
          <p:cNvSpPr/>
          <p:nvPr/>
        </p:nvSpPr>
        <p:spPr>
          <a:xfrm>
            <a:off x="12831418" y="7800633"/>
            <a:ext cx="1789043" cy="3693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69C2BB65-8B46-10E1-CFA7-3ED2F90E01E1}"/>
              </a:ext>
            </a:extLst>
          </p:cNvPr>
          <p:cNvGrpSpPr/>
          <p:nvPr/>
        </p:nvGrpSpPr>
        <p:grpSpPr>
          <a:xfrm>
            <a:off x="12533245" y="41274"/>
            <a:ext cx="2017643" cy="566530"/>
            <a:chOff x="12612757" y="130725"/>
            <a:chExt cx="2017643" cy="566530"/>
          </a:xfrm>
        </p:grpSpPr>
        <p:sp>
          <p:nvSpPr>
            <p:cNvPr id="31" name="Rectangle: Rounded Corners 30">
              <a:extLst>
                <a:ext uri="{FF2B5EF4-FFF2-40B4-BE49-F238E27FC236}">
                  <a16:creationId xmlns:a16="http://schemas.microsoft.com/office/drawing/2014/main" id="{82840EFD-F19A-94B1-81BA-FE4B6BF074C1}"/>
                </a:ext>
              </a:extLst>
            </p:cNvPr>
            <p:cNvSpPr/>
            <p:nvPr/>
          </p:nvSpPr>
          <p:spPr>
            <a:xfrm>
              <a:off x="12612757" y="130725"/>
              <a:ext cx="2017643" cy="566530"/>
            </a:xfrm>
            <a:prstGeom prst="roundRect">
              <a:avLst/>
            </a:prstGeom>
            <a:solidFill>
              <a:srgbClr val="D1373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5150"/>
                </a:lnSpc>
              </a:pPr>
              <a:endParaRPr lang="en-US" sz="1000" dirty="0"/>
            </a:p>
          </p:txBody>
        </p:sp>
        <p:sp>
          <p:nvSpPr>
            <p:cNvPr id="32" name="TextBox 31">
              <a:hlinkClick r:id="rId3" action="ppaction://hlinksldjump"/>
              <a:extLst>
                <a:ext uri="{FF2B5EF4-FFF2-40B4-BE49-F238E27FC236}">
                  <a16:creationId xmlns:a16="http://schemas.microsoft.com/office/drawing/2014/main" id="{D0E3FD82-C225-6839-A1DB-238259AC4D5B}"/>
                </a:ext>
              </a:extLst>
            </p:cNvPr>
            <p:cNvSpPr txBox="1"/>
            <p:nvPr/>
          </p:nvSpPr>
          <p:spPr>
            <a:xfrm>
              <a:off x="12612757" y="218661"/>
              <a:ext cx="2017643" cy="369332"/>
            </a:xfrm>
            <a:prstGeom prst="rect">
              <a:avLst/>
            </a:prstGeom>
            <a:noFill/>
          </p:spPr>
          <p:txBody>
            <a:bodyPr wrap="square" rtlCol="0">
              <a:spAutoFit/>
            </a:bodyPr>
            <a:lstStyle/>
            <a:p>
              <a:pPr algn="ctr"/>
              <a:r>
                <a:rPr lang="en-US" dirty="0">
                  <a:solidFill>
                    <a:srgbClr val="FAEBEB"/>
                  </a:solidFill>
                  <a:latin typeface="Dela Gothic One" pitchFamily="34" charset="0"/>
                  <a:ea typeface="Dela Gothic One" pitchFamily="34" charset="-122"/>
                  <a:cs typeface="Dela Gothic One" pitchFamily="34" charset="-120"/>
                </a:rPr>
                <a:t>Home Page</a:t>
              </a:r>
              <a:endParaRPr lang="en-US" dirty="0"/>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9F99C793-5281-0F41-E61B-2B11D06AA563}"/>
              </a:ext>
            </a:extLst>
          </p:cNvPr>
          <p:cNvSpPr/>
          <p:nvPr/>
        </p:nvSpPr>
        <p:spPr>
          <a:xfrm>
            <a:off x="12831418" y="7603436"/>
            <a:ext cx="1789043" cy="56653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 0"/>
          <p:cNvSpPr/>
          <p:nvPr/>
        </p:nvSpPr>
        <p:spPr>
          <a:xfrm>
            <a:off x="441246" y="346710"/>
            <a:ext cx="6636425" cy="829508"/>
          </a:xfrm>
          <a:prstGeom prst="rect">
            <a:avLst/>
          </a:prstGeom>
          <a:noFill/>
          <a:ln/>
        </p:spPr>
        <p:txBody>
          <a:bodyPr wrap="none" lIns="0" tIns="0" rIns="0" bIns="0" rtlCol="0" anchor="t"/>
          <a:lstStyle/>
          <a:p>
            <a:pPr marL="0" indent="0" algn="l">
              <a:lnSpc>
                <a:spcPts val="6500"/>
              </a:lnSpc>
              <a:buNone/>
            </a:pPr>
            <a:r>
              <a:rPr lang="en-US" sz="5200" dirty="0">
                <a:solidFill>
                  <a:srgbClr val="FAEBEB"/>
                </a:solidFill>
                <a:latin typeface="Dela Gothic One" pitchFamily="34" charset="0"/>
                <a:ea typeface="Dela Gothic One" pitchFamily="34" charset="-122"/>
                <a:cs typeface="Dela Gothic One" pitchFamily="34" charset="-120"/>
              </a:rPr>
              <a:t>Cart.com</a:t>
            </a:r>
            <a:endParaRPr lang="en-US" sz="5200" dirty="0"/>
          </a:p>
        </p:txBody>
      </p:sp>
      <p:sp>
        <p:nvSpPr>
          <p:cNvPr id="3" name="Text 1"/>
          <p:cNvSpPr/>
          <p:nvPr/>
        </p:nvSpPr>
        <p:spPr>
          <a:xfrm>
            <a:off x="441246" y="1365290"/>
            <a:ext cx="1990844" cy="248841"/>
          </a:xfrm>
          <a:prstGeom prst="rect">
            <a:avLst/>
          </a:prstGeom>
          <a:noFill/>
          <a:ln/>
        </p:spPr>
        <p:txBody>
          <a:bodyPr wrap="none" lIns="0" tIns="0" rIns="0" bIns="0" rtlCol="0" anchor="t"/>
          <a:lstStyle/>
          <a:p>
            <a:pPr marL="0" indent="0" algn="l">
              <a:lnSpc>
                <a:spcPts val="1950"/>
              </a:lnSpc>
              <a:buNone/>
            </a:pPr>
            <a:r>
              <a:rPr lang="en-US" sz="1550" dirty="0">
                <a:solidFill>
                  <a:srgbClr val="FAEBEB"/>
                </a:solidFill>
                <a:latin typeface="Dela Gothic One" pitchFamily="34" charset="0"/>
                <a:ea typeface="Dela Gothic One" pitchFamily="34" charset="-122"/>
                <a:cs typeface="Dela Gothic One" pitchFamily="34" charset="-120"/>
              </a:rPr>
              <a:t>The Problem</a:t>
            </a:r>
            <a:endParaRPr lang="en-US" sz="1550" dirty="0"/>
          </a:p>
        </p:txBody>
      </p:sp>
      <p:sp>
        <p:nvSpPr>
          <p:cNvPr id="4" name="Text 2"/>
          <p:cNvSpPr/>
          <p:nvPr/>
        </p:nvSpPr>
        <p:spPr>
          <a:xfrm>
            <a:off x="441246" y="1803202"/>
            <a:ext cx="13747909" cy="201692"/>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FFE5E5"/>
                </a:solidFill>
                <a:latin typeface="DM Sans" pitchFamily="34" charset="0"/>
                <a:ea typeface="DM Sans" pitchFamily="34" charset="-122"/>
                <a:cs typeface="DM Sans" pitchFamily="34" charset="-120"/>
              </a:rPr>
              <a:t>Lack of Real-Time Analytics</a:t>
            </a:r>
            <a:endParaRPr lang="en-US" sz="950" dirty="0"/>
          </a:p>
        </p:txBody>
      </p:sp>
      <p:sp>
        <p:nvSpPr>
          <p:cNvPr id="5" name="Text 3"/>
          <p:cNvSpPr/>
          <p:nvPr/>
        </p:nvSpPr>
        <p:spPr>
          <a:xfrm>
            <a:off x="441246" y="2048947"/>
            <a:ext cx="13747909" cy="201692"/>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FFE5E5"/>
                </a:solidFill>
                <a:latin typeface="DM Sans" pitchFamily="34" charset="0"/>
                <a:ea typeface="DM Sans" pitchFamily="34" charset="-122"/>
                <a:cs typeface="DM Sans" pitchFamily="34" charset="-120"/>
              </a:rPr>
              <a:t>Inconsistent KPIs and Reporting</a:t>
            </a:r>
            <a:endParaRPr lang="en-US" sz="950" dirty="0"/>
          </a:p>
        </p:txBody>
      </p:sp>
      <p:sp>
        <p:nvSpPr>
          <p:cNvPr id="6" name="Text 4"/>
          <p:cNvSpPr/>
          <p:nvPr/>
        </p:nvSpPr>
        <p:spPr>
          <a:xfrm>
            <a:off x="441246" y="2294692"/>
            <a:ext cx="13747909" cy="201692"/>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FFE5E5"/>
                </a:solidFill>
                <a:latin typeface="DM Sans" pitchFamily="34" charset="0"/>
                <a:ea typeface="DM Sans" pitchFamily="34" charset="-122"/>
                <a:cs typeface="DM Sans" pitchFamily="34" charset="-120"/>
              </a:rPr>
              <a:t>Scalability Challenges</a:t>
            </a:r>
            <a:endParaRPr lang="en-US" sz="950" dirty="0"/>
          </a:p>
        </p:txBody>
      </p:sp>
      <p:sp>
        <p:nvSpPr>
          <p:cNvPr id="7" name="Text 5"/>
          <p:cNvSpPr/>
          <p:nvPr/>
        </p:nvSpPr>
        <p:spPr>
          <a:xfrm>
            <a:off x="441246" y="2685455"/>
            <a:ext cx="1990844" cy="248841"/>
          </a:xfrm>
          <a:prstGeom prst="rect">
            <a:avLst/>
          </a:prstGeom>
          <a:noFill/>
          <a:ln/>
        </p:spPr>
        <p:txBody>
          <a:bodyPr wrap="none" lIns="0" tIns="0" rIns="0" bIns="0" rtlCol="0" anchor="t"/>
          <a:lstStyle/>
          <a:p>
            <a:pPr marL="0" indent="0" algn="l">
              <a:lnSpc>
                <a:spcPts val="1950"/>
              </a:lnSpc>
              <a:buNone/>
            </a:pPr>
            <a:r>
              <a:rPr lang="en-US" sz="1550" dirty="0">
                <a:solidFill>
                  <a:srgbClr val="FAEBEB"/>
                </a:solidFill>
                <a:latin typeface="Dela Gothic One" pitchFamily="34" charset="0"/>
                <a:ea typeface="Dela Gothic One" pitchFamily="34" charset="-122"/>
                <a:cs typeface="Dela Gothic One" pitchFamily="34" charset="-120"/>
              </a:rPr>
              <a:t>KPIs</a:t>
            </a:r>
            <a:endParaRPr lang="en-US" sz="1550" dirty="0"/>
          </a:p>
        </p:txBody>
      </p:sp>
      <p:sp>
        <p:nvSpPr>
          <p:cNvPr id="8" name="Text 6"/>
          <p:cNvSpPr/>
          <p:nvPr/>
        </p:nvSpPr>
        <p:spPr>
          <a:xfrm>
            <a:off x="441246" y="3123367"/>
            <a:ext cx="13747909" cy="201692"/>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FFE5E5"/>
                </a:solidFill>
                <a:latin typeface="DM Sans" pitchFamily="34" charset="0"/>
                <a:ea typeface="DM Sans" pitchFamily="34" charset="-122"/>
                <a:cs typeface="DM Sans" pitchFamily="34" charset="-120"/>
              </a:rPr>
              <a:t>Profit Margin</a:t>
            </a:r>
            <a:endParaRPr lang="en-US" sz="950" dirty="0"/>
          </a:p>
        </p:txBody>
      </p:sp>
      <p:sp>
        <p:nvSpPr>
          <p:cNvPr id="9" name="Text 7"/>
          <p:cNvSpPr/>
          <p:nvPr/>
        </p:nvSpPr>
        <p:spPr>
          <a:xfrm>
            <a:off x="441246" y="3369112"/>
            <a:ext cx="13747909" cy="201692"/>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FFE5E5"/>
                </a:solidFill>
                <a:latin typeface="DM Sans" pitchFamily="34" charset="0"/>
                <a:ea typeface="DM Sans" pitchFamily="34" charset="-122"/>
                <a:cs typeface="DM Sans" pitchFamily="34" charset="-120"/>
              </a:rPr>
              <a:t>Sales Growth</a:t>
            </a:r>
            <a:endParaRPr lang="en-US" sz="950" dirty="0"/>
          </a:p>
        </p:txBody>
      </p:sp>
      <p:sp>
        <p:nvSpPr>
          <p:cNvPr id="10" name="Text 8"/>
          <p:cNvSpPr/>
          <p:nvPr/>
        </p:nvSpPr>
        <p:spPr>
          <a:xfrm>
            <a:off x="441246" y="3614857"/>
            <a:ext cx="13747909" cy="201692"/>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FFE5E5"/>
                </a:solidFill>
                <a:latin typeface="DM Sans" pitchFamily="34" charset="0"/>
                <a:ea typeface="DM Sans" pitchFamily="34" charset="-122"/>
                <a:cs typeface="DM Sans" pitchFamily="34" charset="-120"/>
              </a:rPr>
              <a:t>Inventory &amp; storage cost reduction</a:t>
            </a:r>
            <a:endParaRPr lang="en-US" sz="950" dirty="0"/>
          </a:p>
        </p:txBody>
      </p:sp>
      <p:sp>
        <p:nvSpPr>
          <p:cNvPr id="11" name="Text 9"/>
          <p:cNvSpPr/>
          <p:nvPr/>
        </p:nvSpPr>
        <p:spPr>
          <a:xfrm>
            <a:off x="441246" y="3860602"/>
            <a:ext cx="13747909" cy="201692"/>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FFE5E5"/>
                </a:solidFill>
                <a:latin typeface="DM Sans" pitchFamily="34" charset="0"/>
                <a:ea typeface="DM Sans" pitchFamily="34" charset="-122"/>
                <a:cs typeface="DM Sans" pitchFamily="34" charset="-120"/>
              </a:rPr>
              <a:t>Return on ad spend for marketing channels (ROAS)</a:t>
            </a:r>
            <a:endParaRPr lang="en-US" sz="950" dirty="0"/>
          </a:p>
        </p:txBody>
      </p:sp>
      <p:sp>
        <p:nvSpPr>
          <p:cNvPr id="12" name="Text 10"/>
          <p:cNvSpPr/>
          <p:nvPr/>
        </p:nvSpPr>
        <p:spPr>
          <a:xfrm>
            <a:off x="441246" y="4251365"/>
            <a:ext cx="1990844" cy="248841"/>
          </a:xfrm>
          <a:prstGeom prst="rect">
            <a:avLst/>
          </a:prstGeom>
          <a:noFill/>
          <a:ln/>
        </p:spPr>
        <p:txBody>
          <a:bodyPr wrap="none" lIns="0" tIns="0" rIns="0" bIns="0" rtlCol="0" anchor="t"/>
          <a:lstStyle/>
          <a:p>
            <a:pPr marL="0" indent="0" algn="l">
              <a:lnSpc>
                <a:spcPts val="1950"/>
              </a:lnSpc>
              <a:buNone/>
            </a:pPr>
            <a:r>
              <a:rPr lang="en-US" sz="1550" dirty="0">
                <a:solidFill>
                  <a:srgbClr val="FAEBEB"/>
                </a:solidFill>
                <a:latin typeface="Dela Gothic One" pitchFamily="34" charset="0"/>
                <a:ea typeface="Dela Gothic One" pitchFamily="34" charset="-122"/>
                <a:cs typeface="Dela Gothic One" pitchFamily="34" charset="-120"/>
              </a:rPr>
              <a:t>Action Taken</a:t>
            </a:r>
            <a:endParaRPr lang="en-US" sz="1550" dirty="0"/>
          </a:p>
        </p:txBody>
      </p:sp>
      <p:sp>
        <p:nvSpPr>
          <p:cNvPr id="13" name="Text 11"/>
          <p:cNvSpPr/>
          <p:nvPr/>
        </p:nvSpPr>
        <p:spPr>
          <a:xfrm>
            <a:off x="441246" y="4689277"/>
            <a:ext cx="13747909" cy="201692"/>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FFE5E5"/>
                </a:solidFill>
                <a:latin typeface="DM Sans" pitchFamily="34" charset="0"/>
                <a:ea typeface="DM Sans" pitchFamily="34" charset="-122"/>
                <a:cs typeface="DM Sans" pitchFamily="34" charset="-120"/>
              </a:rPr>
              <a:t>Built a unified analytics platform on top of Google Cloud to connect marketing, storefront, inventory and fulfillment data</a:t>
            </a:r>
            <a:endParaRPr lang="en-US" sz="950" dirty="0"/>
          </a:p>
        </p:txBody>
      </p:sp>
      <p:sp>
        <p:nvSpPr>
          <p:cNvPr id="14" name="Text 12"/>
          <p:cNvSpPr/>
          <p:nvPr/>
        </p:nvSpPr>
        <p:spPr>
          <a:xfrm>
            <a:off x="441246" y="4935022"/>
            <a:ext cx="13747909" cy="201692"/>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FFE5E5"/>
                </a:solidFill>
                <a:latin typeface="DM Sans" pitchFamily="34" charset="0"/>
                <a:ea typeface="DM Sans" pitchFamily="34" charset="-122"/>
                <a:cs typeface="DM Sans" pitchFamily="34" charset="-120"/>
              </a:rPr>
              <a:t>Real time events handling 40 million events per day processed, enabling live monitoring of shopper behavior, inventory movements, fulfillment performance</a:t>
            </a:r>
            <a:endParaRPr lang="en-US" sz="950" dirty="0"/>
          </a:p>
        </p:txBody>
      </p:sp>
      <p:sp>
        <p:nvSpPr>
          <p:cNvPr id="15" name="Text 13"/>
          <p:cNvSpPr/>
          <p:nvPr/>
        </p:nvSpPr>
        <p:spPr>
          <a:xfrm>
            <a:off x="441246" y="5180767"/>
            <a:ext cx="13747909" cy="201692"/>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FFE5E5"/>
                </a:solidFill>
                <a:latin typeface="DM Sans" pitchFamily="34" charset="0"/>
                <a:ea typeface="DM Sans" pitchFamily="34" charset="-122"/>
                <a:cs typeface="DM Sans" pitchFamily="34" charset="-120"/>
              </a:rPr>
              <a:t>Stock out awareness tools linking marketing campaigns to inventory availability so that if an ad drives demand, inventory can be shifted proactively to avoid lost sales or overspending</a:t>
            </a:r>
            <a:endParaRPr lang="en-US" sz="950" dirty="0"/>
          </a:p>
        </p:txBody>
      </p:sp>
      <p:sp>
        <p:nvSpPr>
          <p:cNvPr id="16" name="Text 14"/>
          <p:cNvSpPr/>
          <p:nvPr/>
        </p:nvSpPr>
        <p:spPr>
          <a:xfrm>
            <a:off x="441246" y="5426512"/>
            <a:ext cx="13747909" cy="201692"/>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FFE5E5"/>
                </a:solidFill>
                <a:latin typeface="DM Sans" pitchFamily="34" charset="0"/>
                <a:ea typeface="DM Sans" pitchFamily="34" charset="-122"/>
                <a:cs typeface="DM Sans" pitchFamily="34" charset="-120"/>
              </a:rPr>
              <a:t>Improved page load times and scalability to support large volumes of traffic and data</a:t>
            </a:r>
            <a:endParaRPr lang="en-US" sz="950" dirty="0"/>
          </a:p>
        </p:txBody>
      </p:sp>
      <p:sp>
        <p:nvSpPr>
          <p:cNvPr id="17" name="Text 15"/>
          <p:cNvSpPr/>
          <p:nvPr/>
        </p:nvSpPr>
        <p:spPr>
          <a:xfrm>
            <a:off x="441246" y="5817275"/>
            <a:ext cx="1990844" cy="248841"/>
          </a:xfrm>
          <a:prstGeom prst="rect">
            <a:avLst/>
          </a:prstGeom>
          <a:noFill/>
          <a:ln/>
        </p:spPr>
        <p:txBody>
          <a:bodyPr wrap="none" lIns="0" tIns="0" rIns="0" bIns="0" rtlCol="0" anchor="t"/>
          <a:lstStyle/>
          <a:p>
            <a:pPr marL="0" indent="0" algn="l">
              <a:lnSpc>
                <a:spcPts val="1950"/>
              </a:lnSpc>
              <a:buNone/>
            </a:pPr>
            <a:r>
              <a:rPr lang="en-US" sz="1550" dirty="0">
                <a:solidFill>
                  <a:srgbClr val="FAEBEB"/>
                </a:solidFill>
                <a:latin typeface="Dela Gothic One" pitchFamily="34" charset="0"/>
                <a:ea typeface="Dela Gothic One" pitchFamily="34" charset="-122"/>
                <a:cs typeface="Dela Gothic One" pitchFamily="34" charset="-120"/>
              </a:rPr>
              <a:t>Outcome</a:t>
            </a:r>
            <a:endParaRPr lang="en-US" sz="1550" dirty="0"/>
          </a:p>
        </p:txBody>
      </p:sp>
      <p:sp>
        <p:nvSpPr>
          <p:cNvPr id="18" name="Shape 16"/>
          <p:cNvSpPr/>
          <p:nvPr/>
        </p:nvSpPr>
        <p:spPr>
          <a:xfrm>
            <a:off x="441246" y="6255187"/>
            <a:ext cx="6810851" cy="751999"/>
          </a:xfrm>
          <a:prstGeom prst="roundRect">
            <a:avLst>
              <a:gd name="adj" fmla="val 7042"/>
            </a:avLst>
          </a:prstGeom>
          <a:solidFill>
            <a:srgbClr val="740B0B"/>
          </a:solidFill>
          <a:ln w="7620">
            <a:solidFill>
              <a:srgbClr val="8D2424"/>
            </a:solidFill>
            <a:prstDash val="solid"/>
          </a:ln>
        </p:spPr>
        <p:txBody>
          <a:bodyPr/>
          <a:lstStyle/>
          <a:p>
            <a:endParaRPr lang="en-US"/>
          </a:p>
        </p:txBody>
      </p:sp>
      <p:sp>
        <p:nvSpPr>
          <p:cNvPr id="19" name="Text 17"/>
          <p:cNvSpPr/>
          <p:nvPr/>
        </p:nvSpPr>
        <p:spPr>
          <a:xfrm>
            <a:off x="574953" y="6388894"/>
            <a:ext cx="2101215" cy="207288"/>
          </a:xfrm>
          <a:prstGeom prst="rect">
            <a:avLst/>
          </a:prstGeom>
          <a:noFill/>
          <a:ln/>
        </p:spPr>
        <p:txBody>
          <a:bodyPr wrap="none" lIns="0" tIns="0" rIns="0" bIns="0" rtlCol="0" anchor="t"/>
          <a:lstStyle/>
          <a:p>
            <a:pPr marL="0" indent="0" algn="l">
              <a:lnSpc>
                <a:spcPts val="1600"/>
              </a:lnSpc>
              <a:buNone/>
            </a:pPr>
            <a:r>
              <a:rPr lang="en-US" sz="1300" dirty="0">
                <a:solidFill>
                  <a:srgbClr val="FFE5E5"/>
                </a:solidFill>
                <a:latin typeface="Dela Gothic One" pitchFamily="34" charset="0"/>
                <a:ea typeface="Dela Gothic One" pitchFamily="34" charset="-122"/>
                <a:cs typeface="Dela Gothic One" pitchFamily="34" charset="-120"/>
              </a:rPr>
              <a:t>20% Margin Increase</a:t>
            </a:r>
            <a:endParaRPr lang="en-US" sz="1300" dirty="0"/>
          </a:p>
        </p:txBody>
      </p:sp>
      <p:sp>
        <p:nvSpPr>
          <p:cNvPr id="20" name="Text 18"/>
          <p:cNvSpPr/>
          <p:nvPr/>
        </p:nvSpPr>
        <p:spPr>
          <a:xfrm>
            <a:off x="574953" y="6671786"/>
            <a:ext cx="6543437" cy="201692"/>
          </a:xfrm>
          <a:prstGeom prst="rect">
            <a:avLst/>
          </a:prstGeom>
          <a:noFill/>
          <a:ln/>
        </p:spPr>
        <p:txBody>
          <a:bodyPr wrap="none" lIns="0" tIns="0" rIns="0" bIns="0" rtlCol="0" anchor="t"/>
          <a:lstStyle/>
          <a:p>
            <a:pPr marL="0" indent="0" algn="l">
              <a:lnSpc>
                <a:spcPts val="1550"/>
              </a:lnSpc>
              <a:buNone/>
            </a:pPr>
            <a:r>
              <a:rPr lang="en-US" sz="950" dirty="0">
                <a:solidFill>
                  <a:srgbClr val="FFE5E5"/>
                </a:solidFill>
                <a:latin typeface="DM Sans" pitchFamily="34" charset="0"/>
                <a:ea typeface="DM Sans" pitchFamily="34" charset="-122"/>
                <a:cs typeface="DM Sans" pitchFamily="34" charset="-120"/>
              </a:rPr>
              <a:t>Brands using Cart.com's analytics solution saw up to 20% margin increase</a:t>
            </a:r>
            <a:endParaRPr lang="en-US" sz="950" dirty="0"/>
          </a:p>
        </p:txBody>
      </p:sp>
      <p:sp>
        <p:nvSpPr>
          <p:cNvPr id="21" name="Shape 19"/>
          <p:cNvSpPr/>
          <p:nvPr/>
        </p:nvSpPr>
        <p:spPr>
          <a:xfrm>
            <a:off x="7378184" y="6255187"/>
            <a:ext cx="6810970" cy="751999"/>
          </a:xfrm>
          <a:prstGeom prst="roundRect">
            <a:avLst>
              <a:gd name="adj" fmla="val 7042"/>
            </a:avLst>
          </a:prstGeom>
          <a:solidFill>
            <a:srgbClr val="740B0B"/>
          </a:solidFill>
          <a:ln w="7620">
            <a:solidFill>
              <a:srgbClr val="8D2424"/>
            </a:solidFill>
            <a:prstDash val="solid"/>
          </a:ln>
        </p:spPr>
        <p:txBody>
          <a:bodyPr/>
          <a:lstStyle/>
          <a:p>
            <a:endParaRPr lang="en-US"/>
          </a:p>
        </p:txBody>
      </p:sp>
      <p:sp>
        <p:nvSpPr>
          <p:cNvPr id="22" name="Text 20"/>
          <p:cNvSpPr/>
          <p:nvPr/>
        </p:nvSpPr>
        <p:spPr>
          <a:xfrm>
            <a:off x="7511891" y="6388894"/>
            <a:ext cx="1928574" cy="207288"/>
          </a:xfrm>
          <a:prstGeom prst="rect">
            <a:avLst/>
          </a:prstGeom>
          <a:noFill/>
          <a:ln/>
        </p:spPr>
        <p:txBody>
          <a:bodyPr wrap="none" lIns="0" tIns="0" rIns="0" bIns="0" rtlCol="0" anchor="t"/>
          <a:lstStyle/>
          <a:p>
            <a:pPr marL="0" indent="0" algn="l">
              <a:lnSpc>
                <a:spcPts val="1600"/>
              </a:lnSpc>
              <a:buNone/>
            </a:pPr>
            <a:r>
              <a:rPr lang="en-US" sz="1300" dirty="0">
                <a:solidFill>
                  <a:srgbClr val="FFE5E5"/>
                </a:solidFill>
                <a:latin typeface="Dela Gothic One" pitchFamily="34" charset="0"/>
                <a:ea typeface="Dela Gothic One" pitchFamily="34" charset="-122"/>
                <a:cs typeface="Dela Gothic One" pitchFamily="34" charset="-120"/>
              </a:rPr>
              <a:t>15% Cost Reduction</a:t>
            </a:r>
            <a:endParaRPr lang="en-US" sz="1300" dirty="0"/>
          </a:p>
        </p:txBody>
      </p:sp>
      <p:sp>
        <p:nvSpPr>
          <p:cNvPr id="23" name="Text 21"/>
          <p:cNvSpPr/>
          <p:nvPr/>
        </p:nvSpPr>
        <p:spPr>
          <a:xfrm>
            <a:off x="7511891" y="6671786"/>
            <a:ext cx="6543556" cy="201692"/>
          </a:xfrm>
          <a:prstGeom prst="rect">
            <a:avLst/>
          </a:prstGeom>
          <a:noFill/>
          <a:ln/>
        </p:spPr>
        <p:txBody>
          <a:bodyPr wrap="none" lIns="0" tIns="0" rIns="0" bIns="0" rtlCol="0" anchor="t"/>
          <a:lstStyle/>
          <a:p>
            <a:pPr marL="0" indent="0" algn="l">
              <a:lnSpc>
                <a:spcPts val="1550"/>
              </a:lnSpc>
              <a:buNone/>
            </a:pPr>
            <a:r>
              <a:rPr lang="en-US" sz="950" dirty="0">
                <a:solidFill>
                  <a:srgbClr val="FFE5E5"/>
                </a:solidFill>
                <a:latin typeface="DM Sans" pitchFamily="34" charset="0"/>
                <a:ea typeface="DM Sans" pitchFamily="34" charset="-122"/>
                <a:cs typeface="DM Sans" pitchFamily="34" charset="-120"/>
              </a:rPr>
              <a:t>Inventory and storage cost reductions of up to 15% via stock out / storage optimization</a:t>
            </a:r>
            <a:endParaRPr lang="en-US" sz="950" dirty="0"/>
          </a:p>
        </p:txBody>
      </p:sp>
      <p:sp>
        <p:nvSpPr>
          <p:cNvPr id="24" name="Shape 22"/>
          <p:cNvSpPr/>
          <p:nvPr/>
        </p:nvSpPr>
        <p:spPr>
          <a:xfrm>
            <a:off x="441246" y="7133273"/>
            <a:ext cx="6810851" cy="751999"/>
          </a:xfrm>
          <a:prstGeom prst="roundRect">
            <a:avLst>
              <a:gd name="adj" fmla="val 7042"/>
            </a:avLst>
          </a:prstGeom>
          <a:solidFill>
            <a:srgbClr val="740B0B"/>
          </a:solidFill>
          <a:ln w="7620">
            <a:solidFill>
              <a:srgbClr val="8D2424"/>
            </a:solidFill>
            <a:prstDash val="solid"/>
          </a:ln>
        </p:spPr>
        <p:txBody>
          <a:bodyPr/>
          <a:lstStyle/>
          <a:p>
            <a:endParaRPr lang="en-US"/>
          </a:p>
        </p:txBody>
      </p:sp>
      <p:sp>
        <p:nvSpPr>
          <p:cNvPr id="25" name="Text 23"/>
          <p:cNvSpPr/>
          <p:nvPr/>
        </p:nvSpPr>
        <p:spPr>
          <a:xfrm>
            <a:off x="574953" y="7266980"/>
            <a:ext cx="2276951" cy="207288"/>
          </a:xfrm>
          <a:prstGeom prst="rect">
            <a:avLst/>
          </a:prstGeom>
          <a:noFill/>
          <a:ln/>
        </p:spPr>
        <p:txBody>
          <a:bodyPr wrap="none" lIns="0" tIns="0" rIns="0" bIns="0" rtlCol="0" anchor="t"/>
          <a:lstStyle/>
          <a:p>
            <a:pPr marL="0" indent="0" algn="l">
              <a:lnSpc>
                <a:spcPts val="1600"/>
              </a:lnSpc>
              <a:buNone/>
            </a:pPr>
            <a:r>
              <a:rPr lang="en-US" sz="1300" dirty="0">
                <a:solidFill>
                  <a:srgbClr val="FFE5E5"/>
                </a:solidFill>
                <a:latin typeface="Dela Gothic One" pitchFamily="34" charset="0"/>
                <a:ea typeface="Dela Gothic One" pitchFamily="34" charset="-122"/>
                <a:cs typeface="Dela Gothic One" pitchFamily="34" charset="-120"/>
              </a:rPr>
              <a:t>5% Sales Improvement</a:t>
            </a:r>
            <a:endParaRPr lang="en-US" sz="1300" dirty="0"/>
          </a:p>
        </p:txBody>
      </p:sp>
      <p:sp>
        <p:nvSpPr>
          <p:cNvPr id="26" name="Text 24"/>
          <p:cNvSpPr/>
          <p:nvPr/>
        </p:nvSpPr>
        <p:spPr>
          <a:xfrm>
            <a:off x="574953" y="7549872"/>
            <a:ext cx="6543437" cy="201692"/>
          </a:xfrm>
          <a:prstGeom prst="rect">
            <a:avLst/>
          </a:prstGeom>
          <a:noFill/>
          <a:ln/>
        </p:spPr>
        <p:txBody>
          <a:bodyPr wrap="none" lIns="0" tIns="0" rIns="0" bIns="0" rtlCol="0" anchor="t"/>
          <a:lstStyle/>
          <a:p>
            <a:pPr marL="0" indent="0" algn="l">
              <a:lnSpc>
                <a:spcPts val="1550"/>
              </a:lnSpc>
              <a:buNone/>
            </a:pPr>
            <a:r>
              <a:rPr lang="en-US" sz="950" dirty="0">
                <a:solidFill>
                  <a:srgbClr val="FFE5E5"/>
                </a:solidFill>
                <a:latin typeface="DM Sans" pitchFamily="34" charset="0"/>
                <a:ea typeface="DM Sans" pitchFamily="34" charset="-122"/>
                <a:cs typeface="DM Sans" pitchFamily="34" charset="-120"/>
              </a:rPr>
              <a:t>Sales improvements up to 5% for clients</a:t>
            </a:r>
            <a:endParaRPr lang="en-US" sz="950" dirty="0"/>
          </a:p>
        </p:txBody>
      </p:sp>
      <p:sp>
        <p:nvSpPr>
          <p:cNvPr id="27" name="Shape 25"/>
          <p:cNvSpPr/>
          <p:nvPr/>
        </p:nvSpPr>
        <p:spPr>
          <a:xfrm>
            <a:off x="7378184" y="7133273"/>
            <a:ext cx="6810970" cy="751999"/>
          </a:xfrm>
          <a:prstGeom prst="roundRect">
            <a:avLst>
              <a:gd name="adj" fmla="val 7042"/>
            </a:avLst>
          </a:prstGeom>
          <a:solidFill>
            <a:srgbClr val="740B0B"/>
          </a:solidFill>
          <a:ln w="7620">
            <a:solidFill>
              <a:srgbClr val="8D2424"/>
            </a:solidFill>
            <a:prstDash val="solid"/>
          </a:ln>
        </p:spPr>
        <p:txBody>
          <a:bodyPr/>
          <a:lstStyle/>
          <a:p>
            <a:endParaRPr lang="en-US"/>
          </a:p>
        </p:txBody>
      </p:sp>
      <p:sp>
        <p:nvSpPr>
          <p:cNvPr id="28" name="Text 26"/>
          <p:cNvSpPr/>
          <p:nvPr/>
        </p:nvSpPr>
        <p:spPr>
          <a:xfrm>
            <a:off x="7511891" y="7266980"/>
            <a:ext cx="2405777" cy="207288"/>
          </a:xfrm>
          <a:prstGeom prst="rect">
            <a:avLst/>
          </a:prstGeom>
          <a:noFill/>
          <a:ln/>
        </p:spPr>
        <p:txBody>
          <a:bodyPr wrap="none" lIns="0" tIns="0" rIns="0" bIns="0" rtlCol="0" anchor="t"/>
          <a:lstStyle/>
          <a:p>
            <a:pPr marL="0" indent="0" algn="l">
              <a:lnSpc>
                <a:spcPts val="1600"/>
              </a:lnSpc>
              <a:buNone/>
            </a:pPr>
            <a:r>
              <a:rPr lang="en-US" sz="1300" dirty="0">
                <a:solidFill>
                  <a:srgbClr val="FFE5E5"/>
                </a:solidFill>
                <a:latin typeface="Dela Gothic One" pitchFamily="34" charset="0"/>
                <a:ea typeface="Dela Gothic One" pitchFamily="34" charset="-122"/>
                <a:cs typeface="Dela Gothic One" pitchFamily="34" charset="-120"/>
              </a:rPr>
              <a:t>10% ROAS Improvement</a:t>
            </a:r>
            <a:endParaRPr lang="en-US" sz="1300" dirty="0"/>
          </a:p>
        </p:txBody>
      </p:sp>
      <p:sp>
        <p:nvSpPr>
          <p:cNvPr id="29" name="Text 27"/>
          <p:cNvSpPr/>
          <p:nvPr/>
        </p:nvSpPr>
        <p:spPr>
          <a:xfrm>
            <a:off x="7511891" y="7549872"/>
            <a:ext cx="6543556" cy="201692"/>
          </a:xfrm>
          <a:prstGeom prst="rect">
            <a:avLst/>
          </a:prstGeom>
          <a:noFill/>
          <a:ln/>
        </p:spPr>
        <p:txBody>
          <a:bodyPr wrap="none" lIns="0" tIns="0" rIns="0" bIns="0" rtlCol="0" anchor="t"/>
          <a:lstStyle/>
          <a:p>
            <a:pPr marL="0" indent="0" algn="l">
              <a:lnSpc>
                <a:spcPts val="1550"/>
              </a:lnSpc>
              <a:buNone/>
            </a:pPr>
            <a:r>
              <a:rPr lang="en-US" sz="950" dirty="0">
                <a:solidFill>
                  <a:srgbClr val="FFE5E5"/>
                </a:solidFill>
                <a:latin typeface="DM Sans" pitchFamily="34" charset="0"/>
                <a:ea typeface="DM Sans" pitchFamily="34" charset="-122"/>
                <a:cs typeface="DM Sans" pitchFamily="34" charset="-120"/>
              </a:rPr>
              <a:t>ROAS improvements up to 10% for clients</a:t>
            </a:r>
            <a:endParaRPr lang="en-US" sz="950" dirty="0"/>
          </a:p>
        </p:txBody>
      </p:sp>
      <p:grpSp>
        <p:nvGrpSpPr>
          <p:cNvPr id="31" name="Group 30">
            <a:extLst>
              <a:ext uri="{FF2B5EF4-FFF2-40B4-BE49-F238E27FC236}">
                <a16:creationId xmlns:a16="http://schemas.microsoft.com/office/drawing/2014/main" id="{7EC4904A-9FC0-FDFD-2E18-E36F6BF8221C}"/>
              </a:ext>
            </a:extLst>
          </p:cNvPr>
          <p:cNvGrpSpPr/>
          <p:nvPr/>
        </p:nvGrpSpPr>
        <p:grpSpPr>
          <a:xfrm>
            <a:off x="12533245" y="41274"/>
            <a:ext cx="2017643" cy="566530"/>
            <a:chOff x="12612757" y="130725"/>
            <a:chExt cx="2017643" cy="566530"/>
          </a:xfrm>
        </p:grpSpPr>
        <p:sp>
          <p:nvSpPr>
            <p:cNvPr id="32" name="Rectangle: Rounded Corners 31">
              <a:extLst>
                <a:ext uri="{FF2B5EF4-FFF2-40B4-BE49-F238E27FC236}">
                  <a16:creationId xmlns:a16="http://schemas.microsoft.com/office/drawing/2014/main" id="{0BA21C17-4761-32BA-D723-25316079BD53}"/>
                </a:ext>
              </a:extLst>
            </p:cNvPr>
            <p:cNvSpPr/>
            <p:nvPr/>
          </p:nvSpPr>
          <p:spPr>
            <a:xfrm>
              <a:off x="12612757" y="130725"/>
              <a:ext cx="2017643" cy="566530"/>
            </a:xfrm>
            <a:prstGeom prst="roundRect">
              <a:avLst/>
            </a:prstGeom>
            <a:solidFill>
              <a:srgbClr val="D1373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5150"/>
                </a:lnSpc>
              </a:pPr>
              <a:endParaRPr lang="en-US" sz="1000" dirty="0"/>
            </a:p>
          </p:txBody>
        </p:sp>
        <p:sp>
          <p:nvSpPr>
            <p:cNvPr id="33" name="TextBox 32">
              <a:hlinkClick r:id="rId3" action="ppaction://hlinksldjump"/>
              <a:extLst>
                <a:ext uri="{FF2B5EF4-FFF2-40B4-BE49-F238E27FC236}">
                  <a16:creationId xmlns:a16="http://schemas.microsoft.com/office/drawing/2014/main" id="{5BC3A26E-CC9F-4223-62BD-25E74818D402}"/>
                </a:ext>
              </a:extLst>
            </p:cNvPr>
            <p:cNvSpPr txBox="1"/>
            <p:nvPr/>
          </p:nvSpPr>
          <p:spPr>
            <a:xfrm>
              <a:off x="12612757" y="218661"/>
              <a:ext cx="2017643" cy="369332"/>
            </a:xfrm>
            <a:prstGeom prst="rect">
              <a:avLst/>
            </a:prstGeom>
            <a:noFill/>
          </p:spPr>
          <p:txBody>
            <a:bodyPr wrap="square" rtlCol="0">
              <a:spAutoFit/>
            </a:bodyPr>
            <a:lstStyle/>
            <a:p>
              <a:pPr algn="ctr"/>
              <a:r>
                <a:rPr lang="en-US" dirty="0">
                  <a:solidFill>
                    <a:srgbClr val="FAEBEB"/>
                  </a:solidFill>
                  <a:latin typeface="Dela Gothic One" pitchFamily="34" charset="0"/>
                  <a:ea typeface="Dela Gothic One" pitchFamily="34" charset="-122"/>
                  <a:cs typeface="Dela Gothic One" pitchFamily="34" charset="-120"/>
                </a:rPr>
                <a:t>Home Page</a:t>
              </a:r>
              <a:endParaRPr lang="en-US" dirty="0"/>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A5F5072-B5CD-4578-F094-BF050E89FA58}"/>
              </a:ext>
            </a:extLst>
          </p:cNvPr>
          <p:cNvSpPr/>
          <p:nvPr/>
        </p:nvSpPr>
        <p:spPr>
          <a:xfrm>
            <a:off x="12831418" y="7603436"/>
            <a:ext cx="1789043" cy="56653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 0"/>
          <p:cNvSpPr/>
          <p:nvPr/>
        </p:nvSpPr>
        <p:spPr>
          <a:xfrm>
            <a:off x="430768" y="434935"/>
            <a:ext cx="6478786" cy="809863"/>
          </a:xfrm>
          <a:prstGeom prst="rect">
            <a:avLst/>
          </a:prstGeom>
          <a:noFill/>
          <a:ln/>
        </p:spPr>
        <p:txBody>
          <a:bodyPr wrap="none" lIns="0" tIns="0" rIns="0" bIns="0" rtlCol="0" anchor="t"/>
          <a:lstStyle/>
          <a:p>
            <a:pPr marL="0" indent="0" algn="l">
              <a:lnSpc>
                <a:spcPts val="6350"/>
              </a:lnSpc>
              <a:buNone/>
            </a:pPr>
            <a:r>
              <a:rPr lang="en-US" sz="5100" dirty="0">
                <a:solidFill>
                  <a:srgbClr val="FAEBEB"/>
                </a:solidFill>
                <a:latin typeface="Dela Gothic One" pitchFamily="34" charset="0"/>
                <a:ea typeface="Dela Gothic One" pitchFamily="34" charset="-122"/>
                <a:cs typeface="Dela Gothic One" pitchFamily="34" charset="-120"/>
              </a:rPr>
              <a:t>Wayfair</a:t>
            </a:r>
            <a:endParaRPr lang="en-US" sz="5100" dirty="0"/>
          </a:p>
        </p:txBody>
      </p:sp>
      <p:sp>
        <p:nvSpPr>
          <p:cNvPr id="3" name="Text 1"/>
          <p:cNvSpPr/>
          <p:nvPr/>
        </p:nvSpPr>
        <p:spPr>
          <a:xfrm>
            <a:off x="430768" y="1429345"/>
            <a:ext cx="1943576" cy="242888"/>
          </a:xfrm>
          <a:prstGeom prst="rect">
            <a:avLst/>
          </a:prstGeom>
          <a:noFill/>
          <a:ln/>
        </p:spPr>
        <p:txBody>
          <a:bodyPr wrap="none" lIns="0" tIns="0" rIns="0" bIns="0" rtlCol="0" anchor="t"/>
          <a:lstStyle/>
          <a:p>
            <a:pPr marL="0" indent="0" algn="l">
              <a:lnSpc>
                <a:spcPts val="1900"/>
              </a:lnSpc>
              <a:buNone/>
            </a:pPr>
            <a:r>
              <a:rPr lang="en-US" sz="1500" dirty="0">
                <a:solidFill>
                  <a:srgbClr val="FAEBEB"/>
                </a:solidFill>
                <a:latin typeface="Dela Gothic One" pitchFamily="34" charset="0"/>
                <a:ea typeface="Dela Gothic One" pitchFamily="34" charset="-122"/>
                <a:cs typeface="Dela Gothic One" pitchFamily="34" charset="-120"/>
              </a:rPr>
              <a:t>The Problem</a:t>
            </a:r>
            <a:endParaRPr lang="en-US" sz="1500" dirty="0"/>
          </a:p>
        </p:txBody>
      </p:sp>
      <p:sp>
        <p:nvSpPr>
          <p:cNvPr id="4" name="Text 2"/>
          <p:cNvSpPr/>
          <p:nvPr/>
        </p:nvSpPr>
        <p:spPr>
          <a:xfrm>
            <a:off x="430768" y="1856780"/>
            <a:ext cx="13768864" cy="196929"/>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FFE5E5"/>
                </a:solidFill>
                <a:latin typeface="DM Sans" pitchFamily="34" charset="0"/>
                <a:ea typeface="DM Sans" pitchFamily="34" charset="-122"/>
                <a:cs typeface="DM Sans" pitchFamily="34" charset="-120"/>
              </a:rPr>
              <a:t>Frequent incorrect customer delivery addresses</a:t>
            </a:r>
            <a:endParaRPr lang="en-US" sz="950" dirty="0"/>
          </a:p>
        </p:txBody>
      </p:sp>
      <p:sp>
        <p:nvSpPr>
          <p:cNvPr id="5" name="Text 3"/>
          <p:cNvSpPr/>
          <p:nvPr/>
        </p:nvSpPr>
        <p:spPr>
          <a:xfrm>
            <a:off x="430768" y="2096691"/>
            <a:ext cx="13768864" cy="196929"/>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FFE5E5"/>
                </a:solidFill>
                <a:latin typeface="DM Sans" pitchFamily="34" charset="0"/>
                <a:ea typeface="DM Sans" pitchFamily="34" charset="-122"/>
                <a:cs typeface="DM Sans" pitchFamily="34" charset="-120"/>
              </a:rPr>
              <a:t>High number of orders subject to carrier surcharges due to address or routing errors</a:t>
            </a:r>
            <a:endParaRPr lang="en-US" sz="950" dirty="0"/>
          </a:p>
        </p:txBody>
      </p:sp>
      <p:sp>
        <p:nvSpPr>
          <p:cNvPr id="6" name="Text 4"/>
          <p:cNvSpPr/>
          <p:nvPr/>
        </p:nvSpPr>
        <p:spPr>
          <a:xfrm>
            <a:off x="430768" y="2336602"/>
            <a:ext cx="13768864" cy="196929"/>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FFE5E5"/>
                </a:solidFill>
                <a:latin typeface="DM Sans" pitchFamily="34" charset="0"/>
                <a:ea typeface="DM Sans" pitchFamily="34" charset="-122"/>
                <a:cs typeface="DM Sans" pitchFamily="34" charset="-120"/>
              </a:rPr>
              <a:t>Elevated volume of customer service contacts from address related issues</a:t>
            </a:r>
            <a:endParaRPr lang="en-US" sz="950" dirty="0"/>
          </a:p>
        </p:txBody>
      </p:sp>
      <p:sp>
        <p:nvSpPr>
          <p:cNvPr id="7" name="Text 5"/>
          <p:cNvSpPr/>
          <p:nvPr/>
        </p:nvSpPr>
        <p:spPr>
          <a:xfrm>
            <a:off x="430768" y="2718078"/>
            <a:ext cx="1943576" cy="242888"/>
          </a:xfrm>
          <a:prstGeom prst="rect">
            <a:avLst/>
          </a:prstGeom>
          <a:noFill/>
          <a:ln/>
        </p:spPr>
        <p:txBody>
          <a:bodyPr wrap="none" lIns="0" tIns="0" rIns="0" bIns="0" rtlCol="0" anchor="t"/>
          <a:lstStyle/>
          <a:p>
            <a:pPr marL="0" indent="0" algn="l">
              <a:lnSpc>
                <a:spcPts val="1900"/>
              </a:lnSpc>
              <a:buNone/>
            </a:pPr>
            <a:r>
              <a:rPr lang="en-US" sz="1500" dirty="0">
                <a:solidFill>
                  <a:srgbClr val="FAEBEB"/>
                </a:solidFill>
                <a:latin typeface="Dela Gothic One" pitchFamily="34" charset="0"/>
                <a:ea typeface="Dela Gothic One" pitchFamily="34" charset="-122"/>
                <a:cs typeface="Dela Gothic One" pitchFamily="34" charset="-120"/>
              </a:rPr>
              <a:t>KPIs</a:t>
            </a:r>
            <a:endParaRPr lang="en-US" sz="1500" dirty="0"/>
          </a:p>
        </p:txBody>
      </p:sp>
      <p:sp>
        <p:nvSpPr>
          <p:cNvPr id="8" name="Text 6"/>
          <p:cNvSpPr/>
          <p:nvPr/>
        </p:nvSpPr>
        <p:spPr>
          <a:xfrm>
            <a:off x="430768" y="3145512"/>
            <a:ext cx="13768864" cy="196929"/>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FFE5E5"/>
                </a:solidFill>
                <a:latin typeface="DM Sans" pitchFamily="34" charset="0"/>
                <a:ea typeface="DM Sans" pitchFamily="34" charset="-122"/>
                <a:cs typeface="DM Sans" pitchFamily="34" charset="-120"/>
              </a:rPr>
              <a:t>Delivery address accuracy / correct‑address rate</a:t>
            </a:r>
            <a:endParaRPr lang="en-US" sz="950" dirty="0"/>
          </a:p>
        </p:txBody>
      </p:sp>
      <p:sp>
        <p:nvSpPr>
          <p:cNvPr id="9" name="Text 7"/>
          <p:cNvSpPr/>
          <p:nvPr/>
        </p:nvSpPr>
        <p:spPr>
          <a:xfrm>
            <a:off x="430768" y="3385423"/>
            <a:ext cx="13768864" cy="196929"/>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FFE5E5"/>
                </a:solidFill>
                <a:latin typeface="DM Sans" pitchFamily="34" charset="0"/>
                <a:ea typeface="DM Sans" pitchFamily="34" charset="-122"/>
                <a:cs typeface="DM Sans" pitchFamily="34" charset="-120"/>
              </a:rPr>
              <a:t>Orders subject to carrier surcharges</a:t>
            </a:r>
            <a:endParaRPr lang="en-US" sz="950" dirty="0"/>
          </a:p>
        </p:txBody>
      </p:sp>
      <p:sp>
        <p:nvSpPr>
          <p:cNvPr id="10" name="Text 8"/>
          <p:cNvSpPr/>
          <p:nvPr/>
        </p:nvSpPr>
        <p:spPr>
          <a:xfrm>
            <a:off x="430768" y="3625334"/>
            <a:ext cx="13768864" cy="196929"/>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FFE5E5"/>
                </a:solidFill>
                <a:latin typeface="DM Sans" pitchFamily="34" charset="0"/>
                <a:ea typeface="DM Sans" pitchFamily="34" charset="-122"/>
                <a:cs typeface="DM Sans" pitchFamily="34" charset="-120"/>
              </a:rPr>
              <a:t>Customer service contacts related to address issues</a:t>
            </a:r>
            <a:endParaRPr lang="en-US" sz="950" dirty="0"/>
          </a:p>
        </p:txBody>
      </p:sp>
      <p:sp>
        <p:nvSpPr>
          <p:cNvPr id="11" name="Text 9"/>
          <p:cNvSpPr/>
          <p:nvPr/>
        </p:nvSpPr>
        <p:spPr>
          <a:xfrm>
            <a:off x="430768" y="3865245"/>
            <a:ext cx="13768864" cy="196929"/>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FFE5E5"/>
                </a:solidFill>
                <a:latin typeface="DM Sans" pitchFamily="34" charset="0"/>
                <a:ea typeface="DM Sans" pitchFamily="34" charset="-122"/>
                <a:cs typeface="DM Sans" pitchFamily="34" charset="-120"/>
              </a:rPr>
              <a:t>Fraud / chargeback rate</a:t>
            </a:r>
            <a:endParaRPr lang="en-US" sz="950" dirty="0"/>
          </a:p>
        </p:txBody>
      </p:sp>
      <p:sp>
        <p:nvSpPr>
          <p:cNvPr id="12" name="Text 10"/>
          <p:cNvSpPr/>
          <p:nvPr/>
        </p:nvSpPr>
        <p:spPr>
          <a:xfrm>
            <a:off x="430768" y="4105156"/>
            <a:ext cx="13768864" cy="196929"/>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FFE5E5"/>
                </a:solidFill>
                <a:latin typeface="DM Sans" pitchFamily="34" charset="0"/>
                <a:ea typeface="DM Sans" pitchFamily="34" charset="-122"/>
                <a:cs typeface="DM Sans" pitchFamily="34" charset="-120"/>
              </a:rPr>
              <a:t>Site performance / load times</a:t>
            </a:r>
            <a:endParaRPr lang="en-US" sz="950" dirty="0"/>
          </a:p>
        </p:txBody>
      </p:sp>
      <p:sp>
        <p:nvSpPr>
          <p:cNvPr id="13" name="Text 11"/>
          <p:cNvSpPr/>
          <p:nvPr/>
        </p:nvSpPr>
        <p:spPr>
          <a:xfrm>
            <a:off x="430768" y="4486632"/>
            <a:ext cx="1943576" cy="242888"/>
          </a:xfrm>
          <a:prstGeom prst="rect">
            <a:avLst/>
          </a:prstGeom>
          <a:noFill/>
          <a:ln/>
        </p:spPr>
        <p:txBody>
          <a:bodyPr wrap="none" lIns="0" tIns="0" rIns="0" bIns="0" rtlCol="0" anchor="t"/>
          <a:lstStyle/>
          <a:p>
            <a:pPr marL="0" indent="0" algn="l">
              <a:lnSpc>
                <a:spcPts val="1900"/>
              </a:lnSpc>
              <a:buNone/>
            </a:pPr>
            <a:r>
              <a:rPr lang="en-US" sz="1500" dirty="0">
                <a:solidFill>
                  <a:srgbClr val="FAEBEB"/>
                </a:solidFill>
                <a:latin typeface="Dela Gothic One" pitchFamily="34" charset="0"/>
                <a:ea typeface="Dela Gothic One" pitchFamily="34" charset="-122"/>
                <a:cs typeface="Dela Gothic One" pitchFamily="34" charset="-120"/>
              </a:rPr>
              <a:t>Action Taken</a:t>
            </a:r>
            <a:endParaRPr lang="en-US" sz="1500" dirty="0"/>
          </a:p>
        </p:txBody>
      </p:sp>
      <p:sp>
        <p:nvSpPr>
          <p:cNvPr id="14" name="Text 12"/>
          <p:cNvSpPr/>
          <p:nvPr/>
        </p:nvSpPr>
        <p:spPr>
          <a:xfrm>
            <a:off x="430768" y="4914067"/>
            <a:ext cx="13768864" cy="196929"/>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FFE5E5"/>
                </a:solidFill>
                <a:latin typeface="DM Sans" pitchFamily="34" charset="0"/>
                <a:ea typeface="DM Sans" pitchFamily="34" charset="-122"/>
                <a:cs typeface="DM Sans" pitchFamily="34" charset="-120"/>
              </a:rPr>
              <a:t>Wayfair implemented the Google Maps Platform Address Validation API and Autocomplete in checkout in order to reduce incorrect address entries, improve delivery accuracy and reduce logistics cost</a:t>
            </a:r>
            <a:endParaRPr lang="en-US" sz="950" dirty="0"/>
          </a:p>
        </p:txBody>
      </p:sp>
      <p:sp>
        <p:nvSpPr>
          <p:cNvPr id="15" name="Text 13"/>
          <p:cNvSpPr/>
          <p:nvPr/>
        </p:nvSpPr>
        <p:spPr>
          <a:xfrm>
            <a:off x="430768" y="5153978"/>
            <a:ext cx="13768864" cy="196929"/>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FFE5E5"/>
                </a:solidFill>
                <a:latin typeface="DM Sans" pitchFamily="34" charset="0"/>
                <a:ea typeface="DM Sans" pitchFamily="34" charset="-122"/>
                <a:cs typeface="DM Sans" pitchFamily="34" charset="-120"/>
              </a:rPr>
              <a:t>They migrated much of their infrastructure to a hybrid cloud in partnership with Google Cloud Platform to enable scalability (for heavy sale events like "Way Day", Black Friday / Cyber Monday)</a:t>
            </a:r>
            <a:endParaRPr lang="en-US" sz="950" dirty="0"/>
          </a:p>
        </p:txBody>
      </p:sp>
      <p:sp>
        <p:nvSpPr>
          <p:cNvPr id="16" name="Text 14"/>
          <p:cNvSpPr/>
          <p:nvPr/>
        </p:nvSpPr>
        <p:spPr>
          <a:xfrm>
            <a:off x="430768" y="5393888"/>
            <a:ext cx="13768864" cy="196929"/>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FFE5E5"/>
                </a:solidFill>
                <a:latin typeface="DM Sans" pitchFamily="34" charset="0"/>
                <a:ea typeface="DM Sans" pitchFamily="34" charset="-122"/>
                <a:cs typeface="DM Sans" pitchFamily="34" charset="-120"/>
              </a:rPr>
              <a:t>For fraud reduction, Wayfair partnered with Riskified (ML based fraud management) to reduce cost of fraud, chargebacks, and false declines, thereby improving overall conversion and profitability</a:t>
            </a:r>
            <a:endParaRPr lang="en-US" sz="950" dirty="0"/>
          </a:p>
        </p:txBody>
      </p:sp>
      <p:sp>
        <p:nvSpPr>
          <p:cNvPr id="17" name="Text 15"/>
          <p:cNvSpPr/>
          <p:nvPr/>
        </p:nvSpPr>
        <p:spPr>
          <a:xfrm>
            <a:off x="430768" y="5775365"/>
            <a:ext cx="1943576" cy="242888"/>
          </a:xfrm>
          <a:prstGeom prst="rect">
            <a:avLst/>
          </a:prstGeom>
          <a:noFill/>
          <a:ln/>
        </p:spPr>
        <p:txBody>
          <a:bodyPr wrap="none" lIns="0" tIns="0" rIns="0" bIns="0" rtlCol="0" anchor="t"/>
          <a:lstStyle/>
          <a:p>
            <a:pPr marL="0" indent="0" algn="l">
              <a:lnSpc>
                <a:spcPts val="1900"/>
              </a:lnSpc>
              <a:buNone/>
            </a:pPr>
            <a:r>
              <a:rPr lang="en-US" sz="1500" dirty="0">
                <a:solidFill>
                  <a:srgbClr val="FAEBEB"/>
                </a:solidFill>
                <a:latin typeface="Dela Gothic One" pitchFamily="34" charset="0"/>
                <a:ea typeface="Dela Gothic One" pitchFamily="34" charset="-122"/>
                <a:cs typeface="Dela Gothic One" pitchFamily="34" charset="-120"/>
              </a:rPr>
              <a:t>Outcome</a:t>
            </a:r>
            <a:endParaRPr lang="en-US" sz="1500" dirty="0"/>
          </a:p>
        </p:txBody>
      </p:sp>
      <p:sp>
        <p:nvSpPr>
          <p:cNvPr id="18" name="Shape 16"/>
          <p:cNvSpPr/>
          <p:nvPr/>
        </p:nvSpPr>
        <p:spPr>
          <a:xfrm>
            <a:off x="430768" y="6202799"/>
            <a:ext cx="4507587" cy="734378"/>
          </a:xfrm>
          <a:prstGeom prst="roundRect">
            <a:avLst>
              <a:gd name="adj" fmla="val 7040"/>
            </a:avLst>
          </a:prstGeom>
          <a:solidFill>
            <a:srgbClr val="740B0B"/>
          </a:solidFill>
          <a:ln w="7620">
            <a:solidFill>
              <a:srgbClr val="8D2424"/>
            </a:solidFill>
            <a:prstDash val="solid"/>
          </a:ln>
        </p:spPr>
        <p:txBody>
          <a:bodyPr/>
          <a:lstStyle/>
          <a:p>
            <a:endParaRPr lang="en-US"/>
          </a:p>
        </p:txBody>
      </p:sp>
      <p:sp>
        <p:nvSpPr>
          <p:cNvPr id="19" name="Text 17"/>
          <p:cNvSpPr/>
          <p:nvPr/>
        </p:nvSpPr>
        <p:spPr>
          <a:xfrm>
            <a:off x="561380" y="6333411"/>
            <a:ext cx="2508409" cy="202406"/>
          </a:xfrm>
          <a:prstGeom prst="rect">
            <a:avLst/>
          </a:prstGeom>
          <a:noFill/>
          <a:ln/>
        </p:spPr>
        <p:txBody>
          <a:bodyPr wrap="none" lIns="0" tIns="0" rIns="0" bIns="0" rtlCol="0" anchor="t"/>
          <a:lstStyle/>
          <a:p>
            <a:pPr marL="0" indent="0" algn="l">
              <a:lnSpc>
                <a:spcPts val="1550"/>
              </a:lnSpc>
              <a:buNone/>
            </a:pPr>
            <a:r>
              <a:rPr lang="en-US" sz="1250" dirty="0">
                <a:solidFill>
                  <a:srgbClr val="FFE5E5"/>
                </a:solidFill>
                <a:latin typeface="Dela Gothic One" pitchFamily="34" charset="0"/>
                <a:ea typeface="Dela Gothic One" pitchFamily="34" charset="-122"/>
                <a:cs typeface="Dela Gothic One" pitchFamily="34" charset="-120"/>
              </a:rPr>
              <a:t>10.24% Address Accuracy</a:t>
            </a:r>
            <a:endParaRPr lang="en-US" sz="1250" dirty="0"/>
          </a:p>
        </p:txBody>
      </p:sp>
      <p:sp>
        <p:nvSpPr>
          <p:cNvPr id="20" name="Text 18"/>
          <p:cNvSpPr/>
          <p:nvPr/>
        </p:nvSpPr>
        <p:spPr>
          <a:xfrm>
            <a:off x="561380" y="6609636"/>
            <a:ext cx="4246364" cy="196929"/>
          </a:xfrm>
          <a:prstGeom prst="rect">
            <a:avLst/>
          </a:prstGeom>
          <a:noFill/>
          <a:ln/>
        </p:spPr>
        <p:txBody>
          <a:bodyPr wrap="none" lIns="0" tIns="0" rIns="0" bIns="0" rtlCol="0" anchor="t"/>
          <a:lstStyle/>
          <a:p>
            <a:pPr marL="0" indent="0" algn="l">
              <a:lnSpc>
                <a:spcPts val="1550"/>
              </a:lnSpc>
              <a:buNone/>
            </a:pPr>
            <a:r>
              <a:rPr lang="en-US" sz="950" dirty="0">
                <a:solidFill>
                  <a:srgbClr val="FFE5E5"/>
                </a:solidFill>
                <a:latin typeface="DM Sans" pitchFamily="34" charset="0"/>
                <a:ea typeface="DM Sans" pitchFamily="34" charset="-122"/>
                <a:cs typeface="DM Sans" pitchFamily="34" charset="-120"/>
              </a:rPr>
              <a:t>Decrease in incorrect customer addresses</a:t>
            </a:r>
            <a:endParaRPr lang="en-US" sz="950" dirty="0"/>
          </a:p>
        </p:txBody>
      </p:sp>
      <p:sp>
        <p:nvSpPr>
          <p:cNvPr id="21" name="Shape 19"/>
          <p:cNvSpPr/>
          <p:nvPr/>
        </p:nvSpPr>
        <p:spPr>
          <a:xfrm>
            <a:off x="5061347" y="6202799"/>
            <a:ext cx="4507587" cy="734378"/>
          </a:xfrm>
          <a:prstGeom prst="roundRect">
            <a:avLst>
              <a:gd name="adj" fmla="val 7040"/>
            </a:avLst>
          </a:prstGeom>
          <a:solidFill>
            <a:srgbClr val="740B0B"/>
          </a:solidFill>
          <a:ln w="7620">
            <a:solidFill>
              <a:srgbClr val="8D2424"/>
            </a:solidFill>
            <a:prstDash val="solid"/>
          </a:ln>
        </p:spPr>
        <p:txBody>
          <a:bodyPr/>
          <a:lstStyle/>
          <a:p>
            <a:endParaRPr lang="en-US"/>
          </a:p>
        </p:txBody>
      </p:sp>
      <p:sp>
        <p:nvSpPr>
          <p:cNvPr id="22" name="Text 20"/>
          <p:cNvSpPr/>
          <p:nvPr/>
        </p:nvSpPr>
        <p:spPr>
          <a:xfrm>
            <a:off x="5191958" y="6333411"/>
            <a:ext cx="2662118" cy="202406"/>
          </a:xfrm>
          <a:prstGeom prst="rect">
            <a:avLst/>
          </a:prstGeom>
          <a:noFill/>
          <a:ln/>
        </p:spPr>
        <p:txBody>
          <a:bodyPr wrap="none" lIns="0" tIns="0" rIns="0" bIns="0" rtlCol="0" anchor="t"/>
          <a:lstStyle/>
          <a:p>
            <a:pPr marL="0" indent="0" algn="l">
              <a:lnSpc>
                <a:spcPts val="1550"/>
              </a:lnSpc>
              <a:buNone/>
            </a:pPr>
            <a:r>
              <a:rPr lang="en-US" sz="1250" dirty="0">
                <a:solidFill>
                  <a:srgbClr val="FFE5E5"/>
                </a:solidFill>
                <a:latin typeface="Dela Gothic One" pitchFamily="34" charset="0"/>
                <a:ea typeface="Dela Gothic One" pitchFamily="34" charset="-122"/>
                <a:cs typeface="Dela Gothic One" pitchFamily="34" charset="-120"/>
              </a:rPr>
              <a:t>33.6% Surcharge Reduction</a:t>
            </a:r>
            <a:endParaRPr lang="en-US" sz="1250" dirty="0"/>
          </a:p>
        </p:txBody>
      </p:sp>
      <p:sp>
        <p:nvSpPr>
          <p:cNvPr id="23" name="Text 21"/>
          <p:cNvSpPr/>
          <p:nvPr/>
        </p:nvSpPr>
        <p:spPr>
          <a:xfrm>
            <a:off x="5191958" y="6609636"/>
            <a:ext cx="4246364" cy="196929"/>
          </a:xfrm>
          <a:prstGeom prst="rect">
            <a:avLst/>
          </a:prstGeom>
          <a:noFill/>
          <a:ln/>
        </p:spPr>
        <p:txBody>
          <a:bodyPr wrap="none" lIns="0" tIns="0" rIns="0" bIns="0" rtlCol="0" anchor="t"/>
          <a:lstStyle/>
          <a:p>
            <a:pPr marL="0" indent="0" algn="l">
              <a:lnSpc>
                <a:spcPts val="1550"/>
              </a:lnSpc>
              <a:buNone/>
            </a:pPr>
            <a:r>
              <a:rPr lang="en-US" sz="950" dirty="0">
                <a:solidFill>
                  <a:srgbClr val="FFE5E5"/>
                </a:solidFill>
                <a:latin typeface="DM Sans" pitchFamily="34" charset="0"/>
                <a:ea typeface="DM Sans" pitchFamily="34" charset="-122"/>
                <a:cs typeface="DM Sans" pitchFamily="34" charset="-120"/>
              </a:rPr>
              <a:t>Reduction in orders subject to carrier surcharges</a:t>
            </a:r>
            <a:endParaRPr lang="en-US" sz="950" dirty="0"/>
          </a:p>
        </p:txBody>
      </p:sp>
      <p:sp>
        <p:nvSpPr>
          <p:cNvPr id="24" name="Shape 22"/>
          <p:cNvSpPr/>
          <p:nvPr/>
        </p:nvSpPr>
        <p:spPr>
          <a:xfrm>
            <a:off x="9691926" y="6202799"/>
            <a:ext cx="4507706" cy="734378"/>
          </a:xfrm>
          <a:prstGeom prst="roundRect">
            <a:avLst>
              <a:gd name="adj" fmla="val 7040"/>
            </a:avLst>
          </a:prstGeom>
          <a:solidFill>
            <a:srgbClr val="740B0B"/>
          </a:solidFill>
          <a:ln w="7620">
            <a:solidFill>
              <a:srgbClr val="8D2424"/>
            </a:solidFill>
            <a:prstDash val="solid"/>
          </a:ln>
        </p:spPr>
        <p:txBody>
          <a:bodyPr/>
          <a:lstStyle/>
          <a:p>
            <a:endParaRPr lang="en-US"/>
          </a:p>
        </p:txBody>
      </p:sp>
      <p:sp>
        <p:nvSpPr>
          <p:cNvPr id="25" name="Text 23"/>
          <p:cNvSpPr/>
          <p:nvPr/>
        </p:nvSpPr>
        <p:spPr>
          <a:xfrm>
            <a:off x="9822537" y="6333411"/>
            <a:ext cx="2313861" cy="202406"/>
          </a:xfrm>
          <a:prstGeom prst="rect">
            <a:avLst/>
          </a:prstGeom>
          <a:noFill/>
          <a:ln/>
        </p:spPr>
        <p:txBody>
          <a:bodyPr wrap="none" lIns="0" tIns="0" rIns="0" bIns="0" rtlCol="0" anchor="t"/>
          <a:lstStyle/>
          <a:p>
            <a:pPr marL="0" indent="0" algn="l">
              <a:lnSpc>
                <a:spcPts val="1550"/>
              </a:lnSpc>
              <a:buNone/>
            </a:pPr>
            <a:r>
              <a:rPr lang="en-US" sz="1250" dirty="0">
                <a:solidFill>
                  <a:srgbClr val="FFE5E5"/>
                </a:solidFill>
                <a:latin typeface="Dela Gothic One" pitchFamily="34" charset="0"/>
                <a:ea typeface="Dela Gothic One" pitchFamily="34" charset="-122"/>
                <a:cs typeface="Dela Gothic One" pitchFamily="34" charset="-120"/>
              </a:rPr>
              <a:t>22.1% Support Contacts</a:t>
            </a:r>
            <a:endParaRPr lang="en-US" sz="1250" dirty="0"/>
          </a:p>
        </p:txBody>
      </p:sp>
      <p:sp>
        <p:nvSpPr>
          <p:cNvPr id="26" name="Text 24"/>
          <p:cNvSpPr/>
          <p:nvPr/>
        </p:nvSpPr>
        <p:spPr>
          <a:xfrm>
            <a:off x="9822537" y="6609636"/>
            <a:ext cx="4246483" cy="196929"/>
          </a:xfrm>
          <a:prstGeom prst="rect">
            <a:avLst/>
          </a:prstGeom>
          <a:noFill/>
          <a:ln/>
        </p:spPr>
        <p:txBody>
          <a:bodyPr wrap="none" lIns="0" tIns="0" rIns="0" bIns="0" rtlCol="0" anchor="t"/>
          <a:lstStyle/>
          <a:p>
            <a:pPr marL="0" indent="0" algn="l">
              <a:lnSpc>
                <a:spcPts val="1550"/>
              </a:lnSpc>
              <a:buNone/>
            </a:pPr>
            <a:r>
              <a:rPr lang="en-US" sz="950" dirty="0">
                <a:solidFill>
                  <a:srgbClr val="FFE5E5"/>
                </a:solidFill>
                <a:latin typeface="DM Sans" pitchFamily="34" charset="0"/>
                <a:ea typeface="DM Sans" pitchFamily="34" charset="-122"/>
                <a:cs typeface="DM Sans" pitchFamily="34" charset="-120"/>
              </a:rPr>
              <a:t>Decrease in customer service contacts for address changes</a:t>
            </a:r>
            <a:endParaRPr lang="en-US" sz="950" dirty="0"/>
          </a:p>
        </p:txBody>
      </p:sp>
      <p:sp>
        <p:nvSpPr>
          <p:cNvPr id="27" name="Shape 25"/>
          <p:cNvSpPr/>
          <p:nvPr/>
        </p:nvSpPr>
        <p:spPr>
          <a:xfrm>
            <a:off x="430768" y="7060168"/>
            <a:ext cx="6822877" cy="734378"/>
          </a:xfrm>
          <a:prstGeom prst="roundRect">
            <a:avLst>
              <a:gd name="adj" fmla="val 7040"/>
            </a:avLst>
          </a:prstGeom>
          <a:solidFill>
            <a:srgbClr val="740B0B"/>
          </a:solidFill>
          <a:ln w="7620">
            <a:solidFill>
              <a:srgbClr val="8D2424"/>
            </a:solidFill>
            <a:prstDash val="solid"/>
          </a:ln>
        </p:spPr>
        <p:txBody>
          <a:bodyPr/>
          <a:lstStyle/>
          <a:p>
            <a:endParaRPr lang="en-US"/>
          </a:p>
        </p:txBody>
      </p:sp>
      <p:sp>
        <p:nvSpPr>
          <p:cNvPr id="28" name="Text 26"/>
          <p:cNvSpPr/>
          <p:nvPr/>
        </p:nvSpPr>
        <p:spPr>
          <a:xfrm>
            <a:off x="561380" y="7190780"/>
            <a:ext cx="2542937" cy="202406"/>
          </a:xfrm>
          <a:prstGeom prst="rect">
            <a:avLst/>
          </a:prstGeom>
          <a:noFill/>
          <a:ln/>
        </p:spPr>
        <p:txBody>
          <a:bodyPr wrap="none" lIns="0" tIns="0" rIns="0" bIns="0" rtlCol="0" anchor="t"/>
          <a:lstStyle/>
          <a:p>
            <a:pPr marL="0" indent="0" algn="l">
              <a:lnSpc>
                <a:spcPts val="1550"/>
              </a:lnSpc>
              <a:buNone/>
            </a:pPr>
            <a:r>
              <a:rPr lang="en-US" sz="1250" dirty="0">
                <a:solidFill>
                  <a:srgbClr val="FFE5E5"/>
                </a:solidFill>
                <a:latin typeface="Dela Gothic One" pitchFamily="34" charset="0"/>
                <a:ea typeface="Dela Gothic One" pitchFamily="34" charset="-122"/>
                <a:cs typeface="Dela Gothic One" pitchFamily="34" charset="-120"/>
              </a:rPr>
              <a:t>50% Fraud Cost Reduction</a:t>
            </a:r>
            <a:endParaRPr lang="en-US" sz="1250" dirty="0"/>
          </a:p>
        </p:txBody>
      </p:sp>
      <p:sp>
        <p:nvSpPr>
          <p:cNvPr id="29" name="Text 27"/>
          <p:cNvSpPr/>
          <p:nvPr/>
        </p:nvSpPr>
        <p:spPr>
          <a:xfrm>
            <a:off x="561380" y="7467005"/>
            <a:ext cx="6561653" cy="196929"/>
          </a:xfrm>
          <a:prstGeom prst="rect">
            <a:avLst/>
          </a:prstGeom>
          <a:noFill/>
          <a:ln/>
        </p:spPr>
        <p:txBody>
          <a:bodyPr wrap="none" lIns="0" tIns="0" rIns="0" bIns="0" rtlCol="0" anchor="t"/>
          <a:lstStyle/>
          <a:p>
            <a:pPr marL="0" indent="0" algn="l">
              <a:lnSpc>
                <a:spcPts val="1550"/>
              </a:lnSpc>
              <a:buNone/>
            </a:pPr>
            <a:r>
              <a:rPr lang="en-US" sz="950" dirty="0">
                <a:solidFill>
                  <a:srgbClr val="FFE5E5"/>
                </a:solidFill>
                <a:latin typeface="DM Sans" pitchFamily="34" charset="0"/>
                <a:ea typeface="DM Sans" pitchFamily="34" charset="-122"/>
                <a:cs typeface="DM Sans" pitchFamily="34" charset="-120"/>
              </a:rPr>
              <a:t>Reduction in cost of fraud after Riskified collaboration</a:t>
            </a:r>
            <a:endParaRPr lang="en-US" sz="950" dirty="0"/>
          </a:p>
        </p:txBody>
      </p:sp>
      <p:sp>
        <p:nvSpPr>
          <p:cNvPr id="30" name="Shape 28"/>
          <p:cNvSpPr/>
          <p:nvPr/>
        </p:nvSpPr>
        <p:spPr>
          <a:xfrm>
            <a:off x="7376636" y="7060168"/>
            <a:ext cx="6822996" cy="734378"/>
          </a:xfrm>
          <a:prstGeom prst="roundRect">
            <a:avLst>
              <a:gd name="adj" fmla="val 7040"/>
            </a:avLst>
          </a:prstGeom>
          <a:solidFill>
            <a:srgbClr val="740B0B"/>
          </a:solidFill>
          <a:ln w="7620">
            <a:solidFill>
              <a:srgbClr val="8D2424"/>
            </a:solidFill>
            <a:prstDash val="solid"/>
          </a:ln>
        </p:spPr>
        <p:txBody>
          <a:bodyPr/>
          <a:lstStyle/>
          <a:p>
            <a:endParaRPr lang="en-US"/>
          </a:p>
        </p:txBody>
      </p:sp>
      <p:sp>
        <p:nvSpPr>
          <p:cNvPr id="31" name="Text 29"/>
          <p:cNvSpPr/>
          <p:nvPr/>
        </p:nvSpPr>
        <p:spPr>
          <a:xfrm>
            <a:off x="7507248" y="7190780"/>
            <a:ext cx="2760107" cy="202406"/>
          </a:xfrm>
          <a:prstGeom prst="rect">
            <a:avLst/>
          </a:prstGeom>
          <a:noFill/>
          <a:ln/>
        </p:spPr>
        <p:txBody>
          <a:bodyPr wrap="none" lIns="0" tIns="0" rIns="0" bIns="0" rtlCol="0" anchor="t"/>
          <a:lstStyle/>
          <a:p>
            <a:pPr marL="0" indent="0" algn="l">
              <a:lnSpc>
                <a:spcPts val="1550"/>
              </a:lnSpc>
              <a:buNone/>
            </a:pPr>
            <a:r>
              <a:rPr lang="en-US" sz="1250" dirty="0">
                <a:solidFill>
                  <a:srgbClr val="FFE5E5"/>
                </a:solidFill>
                <a:latin typeface="Dela Gothic One" pitchFamily="34" charset="0"/>
                <a:ea typeface="Dela Gothic One" pitchFamily="34" charset="-122"/>
                <a:cs typeface="Dela Gothic One" pitchFamily="34" charset="-120"/>
              </a:rPr>
              <a:t>50-60% Chargeback Decline</a:t>
            </a:r>
            <a:endParaRPr lang="en-US" sz="1250" dirty="0"/>
          </a:p>
        </p:txBody>
      </p:sp>
      <p:sp>
        <p:nvSpPr>
          <p:cNvPr id="32" name="Text 30"/>
          <p:cNvSpPr/>
          <p:nvPr/>
        </p:nvSpPr>
        <p:spPr>
          <a:xfrm>
            <a:off x="7507248" y="7467005"/>
            <a:ext cx="6561773" cy="196929"/>
          </a:xfrm>
          <a:prstGeom prst="rect">
            <a:avLst/>
          </a:prstGeom>
          <a:noFill/>
          <a:ln/>
        </p:spPr>
        <p:txBody>
          <a:bodyPr wrap="none" lIns="0" tIns="0" rIns="0" bIns="0" rtlCol="0" anchor="t"/>
          <a:lstStyle/>
          <a:p>
            <a:pPr marL="0" indent="0" algn="l">
              <a:lnSpc>
                <a:spcPts val="1550"/>
              </a:lnSpc>
              <a:buNone/>
            </a:pPr>
            <a:r>
              <a:rPr lang="en-US" sz="950" dirty="0">
                <a:solidFill>
                  <a:srgbClr val="FFE5E5"/>
                </a:solidFill>
                <a:latin typeface="DM Sans" pitchFamily="34" charset="0"/>
                <a:ea typeface="DM Sans" pitchFamily="34" charset="-122"/>
                <a:cs typeface="DM Sans" pitchFamily="34" charset="-120"/>
              </a:rPr>
              <a:t>Decline in chargeback rate after Riskified collaboration</a:t>
            </a:r>
            <a:endParaRPr lang="en-US" sz="950" dirty="0"/>
          </a:p>
        </p:txBody>
      </p:sp>
      <p:grpSp>
        <p:nvGrpSpPr>
          <p:cNvPr id="34" name="Group 33">
            <a:extLst>
              <a:ext uri="{FF2B5EF4-FFF2-40B4-BE49-F238E27FC236}">
                <a16:creationId xmlns:a16="http://schemas.microsoft.com/office/drawing/2014/main" id="{0B8EF136-6186-2B4E-A50E-272893E552A6}"/>
              </a:ext>
            </a:extLst>
          </p:cNvPr>
          <p:cNvGrpSpPr/>
          <p:nvPr/>
        </p:nvGrpSpPr>
        <p:grpSpPr>
          <a:xfrm>
            <a:off x="12533245" y="41274"/>
            <a:ext cx="2017643" cy="566530"/>
            <a:chOff x="12612757" y="130725"/>
            <a:chExt cx="2017643" cy="566530"/>
          </a:xfrm>
        </p:grpSpPr>
        <p:sp>
          <p:nvSpPr>
            <p:cNvPr id="35" name="Rectangle: Rounded Corners 34">
              <a:extLst>
                <a:ext uri="{FF2B5EF4-FFF2-40B4-BE49-F238E27FC236}">
                  <a16:creationId xmlns:a16="http://schemas.microsoft.com/office/drawing/2014/main" id="{036272E1-1E64-2FF4-B37A-0EB664FD1388}"/>
                </a:ext>
              </a:extLst>
            </p:cNvPr>
            <p:cNvSpPr/>
            <p:nvPr/>
          </p:nvSpPr>
          <p:spPr>
            <a:xfrm>
              <a:off x="12612757" y="130725"/>
              <a:ext cx="2017643" cy="566530"/>
            </a:xfrm>
            <a:prstGeom prst="roundRect">
              <a:avLst/>
            </a:prstGeom>
            <a:solidFill>
              <a:srgbClr val="D1373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5150"/>
                </a:lnSpc>
              </a:pPr>
              <a:endParaRPr lang="en-US" sz="1000" dirty="0"/>
            </a:p>
          </p:txBody>
        </p:sp>
        <p:sp>
          <p:nvSpPr>
            <p:cNvPr id="36" name="TextBox 35">
              <a:hlinkClick r:id="rId3" action="ppaction://hlinksldjump"/>
              <a:extLst>
                <a:ext uri="{FF2B5EF4-FFF2-40B4-BE49-F238E27FC236}">
                  <a16:creationId xmlns:a16="http://schemas.microsoft.com/office/drawing/2014/main" id="{88010A6B-2FF7-07F7-AF7D-F7041ED19077}"/>
                </a:ext>
              </a:extLst>
            </p:cNvPr>
            <p:cNvSpPr txBox="1"/>
            <p:nvPr/>
          </p:nvSpPr>
          <p:spPr>
            <a:xfrm>
              <a:off x="12612757" y="218661"/>
              <a:ext cx="2017643" cy="369332"/>
            </a:xfrm>
            <a:prstGeom prst="rect">
              <a:avLst/>
            </a:prstGeom>
            <a:noFill/>
          </p:spPr>
          <p:txBody>
            <a:bodyPr wrap="square" rtlCol="0">
              <a:spAutoFit/>
            </a:bodyPr>
            <a:lstStyle/>
            <a:p>
              <a:pPr algn="ctr"/>
              <a:r>
                <a:rPr lang="en-US" dirty="0">
                  <a:solidFill>
                    <a:srgbClr val="FAEBEB"/>
                  </a:solidFill>
                  <a:latin typeface="Dela Gothic One" pitchFamily="34" charset="0"/>
                  <a:ea typeface="Dela Gothic One" pitchFamily="34" charset="-122"/>
                  <a:cs typeface="Dela Gothic One" pitchFamily="34" charset="-120"/>
                </a:rPr>
                <a:t>Home Page</a:t>
              </a:r>
              <a:endParaRPr lang="en-US" dirty="0"/>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43069" y="584359"/>
            <a:ext cx="13144262" cy="1396841"/>
          </a:xfrm>
          <a:prstGeom prst="rect">
            <a:avLst/>
          </a:prstGeom>
          <a:noFill/>
          <a:ln/>
        </p:spPr>
        <p:txBody>
          <a:bodyPr wrap="square" lIns="0" tIns="0" rIns="0" bIns="0" rtlCol="0" anchor="t"/>
          <a:lstStyle/>
          <a:p>
            <a:pPr marL="0" indent="0" algn="l">
              <a:lnSpc>
                <a:spcPts val="5450"/>
              </a:lnSpc>
              <a:buNone/>
            </a:pPr>
            <a:r>
              <a:rPr lang="en-US" sz="4350" dirty="0">
                <a:solidFill>
                  <a:srgbClr val="FAEBEB"/>
                </a:solidFill>
                <a:latin typeface="Dela Gothic One" pitchFamily="34" charset="0"/>
                <a:ea typeface="Dela Gothic One" pitchFamily="34" charset="-122"/>
                <a:cs typeface="Dela Gothic One" pitchFamily="34" charset="-120"/>
              </a:rPr>
              <a:t>Understanding Customer Segmentation</a:t>
            </a:r>
            <a:endParaRPr lang="en-US" sz="4350" dirty="0"/>
          </a:p>
        </p:txBody>
      </p:sp>
      <p:sp>
        <p:nvSpPr>
          <p:cNvPr id="3" name="Text 1"/>
          <p:cNvSpPr/>
          <p:nvPr/>
        </p:nvSpPr>
        <p:spPr>
          <a:xfrm>
            <a:off x="743069" y="2405777"/>
            <a:ext cx="13144262" cy="1358265"/>
          </a:xfrm>
          <a:prstGeom prst="rect">
            <a:avLst/>
          </a:prstGeom>
          <a:noFill/>
          <a:ln/>
        </p:spPr>
        <p:txBody>
          <a:bodyPr wrap="square" lIns="0" tIns="0" rIns="0" bIns="0" rtlCol="0" anchor="t"/>
          <a:lstStyle/>
          <a:p>
            <a:pPr marL="0" indent="0" algn="l">
              <a:lnSpc>
                <a:spcPts val="2650"/>
              </a:lnSpc>
              <a:buNone/>
            </a:pPr>
            <a:r>
              <a:rPr lang="en-US" sz="1650" dirty="0">
                <a:solidFill>
                  <a:srgbClr val="FFE5E5"/>
                </a:solidFill>
                <a:latin typeface="DM Sans" pitchFamily="34" charset="0"/>
                <a:ea typeface="DM Sans" pitchFamily="34" charset="-122"/>
                <a:cs typeface="DM Sans" pitchFamily="34" charset="-120"/>
              </a:rPr>
              <a:t>Customer segmentation is the process of dividing customers into meaningful groups based on shared characteristics or behaviors. In the context of the </a:t>
            </a:r>
            <a:r>
              <a:rPr lang="en-US" sz="1650" b="1" dirty="0">
                <a:solidFill>
                  <a:srgbClr val="FFE5E5"/>
                </a:solidFill>
                <a:latin typeface="DM Sans" pitchFamily="34" charset="0"/>
                <a:ea typeface="DM Sans" pitchFamily="34" charset="-122"/>
                <a:cs typeface="DM Sans" pitchFamily="34" charset="-120"/>
              </a:rPr>
              <a:t>Superstore Sales Dataset</a:t>
            </a:r>
            <a:r>
              <a:rPr lang="en-US" sz="1650" dirty="0">
                <a:solidFill>
                  <a:srgbClr val="FFE5E5"/>
                </a:solidFill>
                <a:latin typeface="DM Sans" pitchFamily="34" charset="0"/>
                <a:ea typeface="DM Sans" pitchFamily="34" charset="-122"/>
                <a:cs typeface="DM Sans" pitchFamily="34" charset="-120"/>
              </a:rPr>
              <a:t>, segmentation can be implemented using fields such as </a:t>
            </a:r>
            <a:r>
              <a:rPr lang="en-US" sz="1650" i="1" dirty="0">
                <a:solidFill>
                  <a:srgbClr val="FFE5E5"/>
                </a:solidFill>
                <a:latin typeface="DM Sans" pitchFamily="34" charset="0"/>
                <a:ea typeface="DM Sans" pitchFamily="34" charset="-122"/>
                <a:cs typeface="DM Sans" pitchFamily="34" charset="-120"/>
              </a:rPr>
              <a:t>Segment</a:t>
            </a:r>
            <a:r>
              <a:rPr lang="en-US" sz="1650" dirty="0">
                <a:solidFill>
                  <a:srgbClr val="FFE5E5"/>
                </a:solidFill>
                <a:latin typeface="DM Sans" pitchFamily="34" charset="0"/>
                <a:ea typeface="DM Sans" pitchFamily="34" charset="-122"/>
                <a:cs typeface="DM Sans" pitchFamily="34" charset="-120"/>
              </a:rPr>
              <a:t>, </a:t>
            </a:r>
            <a:r>
              <a:rPr lang="en-US" sz="1650" i="1" dirty="0">
                <a:solidFill>
                  <a:srgbClr val="FFE5E5"/>
                </a:solidFill>
                <a:latin typeface="DM Sans" pitchFamily="34" charset="0"/>
                <a:ea typeface="DM Sans" pitchFamily="34" charset="-122"/>
                <a:cs typeface="DM Sans" pitchFamily="34" charset="-120"/>
              </a:rPr>
              <a:t>Region</a:t>
            </a:r>
            <a:r>
              <a:rPr lang="en-US" sz="1650" dirty="0">
                <a:solidFill>
                  <a:srgbClr val="FFE5E5"/>
                </a:solidFill>
                <a:latin typeface="DM Sans" pitchFamily="34" charset="0"/>
                <a:ea typeface="DM Sans" pitchFamily="34" charset="-122"/>
                <a:cs typeface="DM Sans" pitchFamily="34" charset="-120"/>
              </a:rPr>
              <a:t>, </a:t>
            </a:r>
            <a:r>
              <a:rPr lang="en-US" sz="1650" i="1" dirty="0">
                <a:solidFill>
                  <a:srgbClr val="FFE5E5"/>
                </a:solidFill>
                <a:latin typeface="DM Sans" pitchFamily="34" charset="0"/>
                <a:ea typeface="DM Sans" pitchFamily="34" charset="-122"/>
                <a:cs typeface="DM Sans" pitchFamily="34" charset="-120"/>
              </a:rPr>
              <a:t>Category</a:t>
            </a:r>
            <a:r>
              <a:rPr lang="en-US" sz="1650" dirty="0">
                <a:solidFill>
                  <a:srgbClr val="FFE5E5"/>
                </a:solidFill>
                <a:latin typeface="DM Sans" pitchFamily="34" charset="0"/>
                <a:ea typeface="DM Sans" pitchFamily="34" charset="-122"/>
                <a:cs typeface="DM Sans" pitchFamily="34" charset="-120"/>
              </a:rPr>
              <a:t>, and </a:t>
            </a:r>
            <a:r>
              <a:rPr lang="en-US" sz="1650" i="1" dirty="0">
                <a:solidFill>
                  <a:srgbClr val="FFE5E5"/>
                </a:solidFill>
                <a:latin typeface="DM Sans" pitchFamily="34" charset="0"/>
                <a:ea typeface="DM Sans" pitchFamily="34" charset="-122"/>
                <a:cs typeface="DM Sans" pitchFamily="34" charset="-120"/>
              </a:rPr>
              <a:t>Customer ID</a:t>
            </a:r>
            <a:r>
              <a:rPr lang="en-US" sz="1650" dirty="0">
                <a:solidFill>
                  <a:srgbClr val="FFE5E5"/>
                </a:solidFill>
                <a:latin typeface="DM Sans" pitchFamily="34" charset="0"/>
                <a:ea typeface="DM Sans" pitchFamily="34" charset="-122"/>
                <a:cs typeface="DM Sans" pitchFamily="34" charset="-120"/>
              </a:rPr>
              <a:t>. For example, customers can be classified as </a:t>
            </a:r>
            <a:r>
              <a:rPr lang="en-US" sz="1650" i="1" dirty="0">
                <a:solidFill>
                  <a:srgbClr val="FFE5E5"/>
                </a:solidFill>
                <a:latin typeface="DM Sans" pitchFamily="34" charset="0"/>
                <a:ea typeface="DM Sans" pitchFamily="34" charset="-122"/>
                <a:cs typeface="DM Sans" pitchFamily="34" charset="-120"/>
              </a:rPr>
              <a:t>Consumer</a:t>
            </a:r>
            <a:r>
              <a:rPr lang="en-US" sz="1650" dirty="0">
                <a:solidFill>
                  <a:srgbClr val="FFE5E5"/>
                </a:solidFill>
                <a:latin typeface="DM Sans" pitchFamily="34" charset="0"/>
                <a:ea typeface="DM Sans" pitchFamily="34" charset="-122"/>
                <a:cs typeface="DM Sans" pitchFamily="34" charset="-120"/>
              </a:rPr>
              <a:t>, </a:t>
            </a:r>
            <a:r>
              <a:rPr lang="en-US" sz="1650" i="1" dirty="0">
                <a:solidFill>
                  <a:srgbClr val="FFE5E5"/>
                </a:solidFill>
                <a:latin typeface="DM Sans" pitchFamily="34" charset="0"/>
                <a:ea typeface="DM Sans" pitchFamily="34" charset="-122"/>
                <a:cs typeface="DM Sans" pitchFamily="34" charset="-120"/>
              </a:rPr>
              <a:t>Corporate</a:t>
            </a:r>
            <a:r>
              <a:rPr lang="en-US" sz="1650" dirty="0">
                <a:solidFill>
                  <a:srgbClr val="FFE5E5"/>
                </a:solidFill>
                <a:latin typeface="DM Sans" pitchFamily="34" charset="0"/>
                <a:ea typeface="DM Sans" pitchFamily="34" charset="-122"/>
                <a:cs typeface="DM Sans" pitchFamily="34" charset="-120"/>
              </a:rPr>
              <a:t>, or </a:t>
            </a:r>
            <a:r>
              <a:rPr lang="en-US" sz="1650" i="1" dirty="0">
                <a:solidFill>
                  <a:srgbClr val="FFE5E5"/>
                </a:solidFill>
                <a:latin typeface="DM Sans" pitchFamily="34" charset="0"/>
                <a:ea typeface="DM Sans" pitchFamily="34" charset="-122"/>
                <a:cs typeface="DM Sans" pitchFamily="34" charset="-120"/>
              </a:rPr>
              <a:t>Home Office</a:t>
            </a:r>
            <a:r>
              <a:rPr lang="en-US" sz="1650" dirty="0">
                <a:solidFill>
                  <a:srgbClr val="FFE5E5"/>
                </a:solidFill>
                <a:latin typeface="DM Sans" pitchFamily="34" charset="0"/>
                <a:ea typeface="DM Sans" pitchFamily="34" charset="-122"/>
                <a:cs typeface="DM Sans" pitchFamily="34" charset="-120"/>
              </a:rPr>
              <a:t>, with each group demonstrating unique needs and purchasing patterns.</a:t>
            </a:r>
            <a:endParaRPr lang="en-US" sz="1650" dirty="0"/>
          </a:p>
        </p:txBody>
      </p:sp>
      <p:sp>
        <p:nvSpPr>
          <p:cNvPr id="4" name="Shape 2"/>
          <p:cNvSpPr/>
          <p:nvPr/>
        </p:nvSpPr>
        <p:spPr>
          <a:xfrm>
            <a:off x="743069" y="4002881"/>
            <a:ext cx="4239816" cy="1255990"/>
          </a:xfrm>
          <a:prstGeom prst="roundRect">
            <a:avLst>
              <a:gd name="adj" fmla="val 7100"/>
            </a:avLst>
          </a:prstGeom>
          <a:solidFill>
            <a:srgbClr val="740B0B"/>
          </a:solidFill>
          <a:ln w="7620">
            <a:solidFill>
              <a:srgbClr val="8D2424"/>
            </a:solidFill>
            <a:prstDash val="solid"/>
          </a:ln>
        </p:spPr>
        <p:txBody>
          <a:bodyPr/>
          <a:lstStyle/>
          <a:p>
            <a:endParaRPr lang="en-US"/>
          </a:p>
        </p:txBody>
      </p:sp>
      <p:sp>
        <p:nvSpPr>
          <p:cNvPr id="5" name="Text 3"/>
          <p:cNvSpPr/>
          <p:nvPr/>
        </p:nvSpPr>
        <p:spPr>
          <a:xfrm>
            <a:off x="962978" y="4222790"/>
            <a:ext cx="2793802" cy="349210"/>
          </a:xfrm>
          <a:prstGeom prst="rect">
            <a:avLst/>
          </a:prstGeom>
          <a:noFill/>
          <a:ln/>
        </p:spPr>
        <p:txBody>
          <a:bodyPr wrap="none" lIns="0" tIns="0" rIns="0" bIns="0" rtlCol="0" anchor="t"/>
          <a:lstStyle/>
          <a:p>
            <a:pPr marL="0" indent="0" algn="l">
              <a:lnSpc>
                <a:spcPts val="2700"/>
              </a:lnSpc>
              <a:buNone/>
            </a:pPr>
            <a:r>
              <a:rPr lang="en-US" sz="2150" dirty="0">
                <a:solidFill>
                  <a:srgbClr val="FFE5E5"/>
                </a:solidFill>
                <a:latin typeface="Dela Gothic One" pitchFamily="34" charset="0"/>
                <a:ea typeface="Dela Gothic One" pitchFamily="34" charset="-122"/>
                <a:cs typeface="Dela Gothic One" pitchFamily="34" charset="-120"/>
              </a:rPr>
              <a:t>Demographic</a:t>
            </a:r>
            <a:endParaRPr lang="en-US" sz="2150" dirty="0"/>
          </a:p>
        </p:txBody>
      </p:sp>
      <p:sp>
        <p:nvSpPr>
          <p:cNvPr id="6" name="Text 4"/>
          <p:cNvSpPr/>
          <p:nvPr/>
        </p:nvSpPr>
        <p:spPr>
          <a:xfrm>
            <a:off x="962978" y="4699397"/>
            <a:ext cx="3799999" cy="339566"/>
          </a:xfrm>
          <a:prstGeom prst="rect">
            <a:avLst/>
          </a:prstGeom>
          <a:noFill/>
          <a:ln/>
        </p:spPr>
        <p:txBody>
          <a:bodyPr wrap="none" lIns="0" tIns="0" rIns="0" bIns="0" rtlCol="0" anchor="t"/>
          <a:lstStyle/>
          <a:p>
            <a:pPr marL="0" indent="0" algn="l">
              <a:lnSpc>
                <a:spcPts val="2650"/>
              </a:lnSpc>
              <a:buNone/>
            </a:pPr>
            <a:r>
              <a:rPr lang="en-US" sz="1650" dirty="0">
                <a:solidFill>
                  <a:srgbClr val="FFE5E5"/>
                </a:solidFill>
                <a:latin typeface="DM Sans" pitchFamily="34" charset="0"/>
                <a:ea typeface="DM Sans" pitchFamily="34" charset="-122"/>
                <a:cs typeface="DM Sans" pitchFamily="34" charset="-120"/>
              </a:rPr>
              <a:t>Age, gender, income</a:t>
            </a:r>
            <a:endParaRPr lang="en-US" sz="1650" dirty="0"/>
          </a:p>
        </p:txBody>
      </p:sp>
      <p:sp>
        <p:nvSpPr>
          <p:cNvPr id="7" name="Shape 5"/>
          <p:cNvSpPr/>
          <p:nvPr/>
        </p:nvSpPr>
        <p:spPr>
          <a:xfrm>
            <a:off x="5195173" y="4002881"/>
            <a:ext cx="4239935" cy="1255990"/>
          </a:xfrm>
          <a:prstGeom prst="roundRect">
            <a:avLst>
              <a:gd name="adj" fmla="val 7100"/>
            </a:avLst>
          </a:prstGeom>
          <a:solidFill>
            <a:srgbClr val="740B0B"/>
          </a:solidFill>
          <a:ln w="7620">
            <a:solidFill>
              <a:srgbClr val="8D2424"/>
            </a:solidFill>
            <a:prstDash val="solid"/>
          </a:ln>
        </p:spPr>
        <p:txBody>
          <a:bodyPr/>
          <a:lstStyle/>
          <a:p>
            <a:endParaRPr lang="en-US"/>
          </a:p>
        </p:txBody>
      </p:sp>
      <p:sp>
        <p:nvSpPr>
          <p:cNvPr id="8" name="Text 6"/>
          <p:cNvSpPr/>
          <p:nvPr/>
        </p:nvSpPr>
        <p:spPr>
          <a:xfrm>
            <a:off x="5415082" y="4222790"/>
            <a:ext cx="2793802" cy="349210"/>
          </a:xfrm>
          <a:prstGeom prst="rect">
            <a:avLst/>
          </a:prstGeom>
          <a:noFill/>
          <a:ln/>
        </p:spPr>
        <p:txBody>
          <a:bodyPr wrap="none" lIns="0" tIns="0" rIns="0" bIns="0" rtlCol="0" anchor="t"/>
          <a:lstStyle/>
          <a:p>
            <a:pPr marL="0" indent="0" algn="l">
              <a:lnSpc>
                <a:spcPts val="2700"/>
              </a:lnSpc>
              <a:buNone/>
            </a:pPr>
            <a:r>
              <a:rPr lang="en-US" sz="2150" dirty="0">
                <a:solidFill>
                  <a:srgbClr val="FFE5E5"/>
                </a:solidFill>
                <a:latin typeface="Dela Gothic One" pitchFamily="34" charset="0"/>
                <a:ea typeface="Dela Gothic One" pitchFamily="34" charset="-122"/>
                <a:cs typeface="Dela Gothic One" pitchFamily="34" charset="-120"/>
              </a:rPr>
              <a:t>Geographic</a:t>
            </a:r>
            <a:endParaRPr lang="en-US" sz="2150" dirty="0"/>
          </a:p>
        </p:txBody>
      </p:sp>
      <p:sp>
        <p:nvSpPr>
          <p:cNvPr id="9" name="Text 7"/>
          <p:cNvSpPr/>
          <p:nvPr/>
        </p:nvSpPr>
        <p:spPr>
          <a:xfrm>
            <a:off x="5415082" y="4699397"/>
            <a:ext cx="3800118" cy="339566"/>
          </a:xfrm>
          <a:prstGeom prst="rect">
            <a:avLst/>
          </a:prstGeom>
          <a:noFill/>
          <a:ln/>
        </p:spPr>
        <p:txBody>
          <a:bodyPr wrap="none" lIns="0" tIns="0" rIns="0" bIns="0" rtlCol="0" anchor="t"/>
          <a:lstStyle/>
          <a:p>
            <a:pPr marL="0" indent="0" algn="l">
              <a:lnSpc>
                <a:spcPts val="2650"/>
              </a:lnSpc>
              <a:buNone/>
            </a:pPr>
            <a:r>
              <a:rPr lang="en-US" sz="1650" dirty="0">
                <a:solidFill>
                  <a:srgbClr val="FFE5E5"/>
                </a:solidFill>
                <a:latin typeface="DM Sans" pitchFamily="34" charset="0"/>
                <a:ea typeface="DM Sans" pitchFamily="34" charset="-122"/>
                <a:cs typeface="DM Sans" pitchFamily="34" charset="-120"/>
              </a:rPr>
              <a:t>City, region, or country</a:t>
            </a:r>
            <a:endParaRPr lang="en-US" sz="1650" dirty="0"/>
          </a:p>
        </p:txBody>
      </p:sp>
      <p:sp>
        <p:nvSpPr>
          <p:cNvPr id="10" name="Shape 8"/>
          <p:cNvSpPr/>
          <p:nvPr/>
        </p:nvSpPr>
        <p:spPr>
          <a:xfrm>
            <a:off x="9647396" y="4002881"/>
            <a:ext cx="4239935" cy="1255990"/>
          </a:xfrm>
          <a:prstGeom prst="roundRect">
            <a:avLst>
              <a:gd name="adj" fmla="val 7100"/>
            </a:avLst>
          </a:prstGeom>
          <a:solidFill>
            <a:srgbClr val="740B0B"/>
          </a:solidFill>
          <a:ln w="7620">
            <a:solidFill>
              <a:srgbClr val="8D2424"/>
            </a:solidFill>
            <a:prstDash val="solid"/>
          </a:ln>
        </p:spPr>
        <p:txBody>
          <a:bodyPr/>
          <a:lstStyle/>
          <a:p>
            <a:endParaRPr lang="en-US"/>
          </a:p>
        </p:txBody>
      </p:sp>
      <p:sp>
        <p:nvSpPr>
          <p:cNvPr id="11" name="Text 9"/>
          <p:cNvSpPr/>
          <p:nvPr/>
        </p:nvSpPr>
        <p:spPr>
          <a:xfrm>
            <a:off x="9867305" y="4222790"/>
            <a:ext cx="2793802" cy="349210"/>
          </a:xfrm>
          <a:prstGeom prst="rect">
            <a:avLst/>
          </a:prstGeom>
          <a:noFill/>
          <a:ln/>
        </p:spPr>
        <p:txBody>
          <a:bodyPr wrap="none" lIns="0" tIns="0" rIns="0" bIns="0" rtlCol="0" anchor="t"/>
          <a:lstStyle/>
          <a:p>
            <a:pPr marL="0" indent="0" algn="l">
              <a:lnSpc>
                <a:spcPts val="2700"/>
              </a:lnSpc>
              <a:buNone/>
            </a:pPr>
            <a:r>
              <a:rPr lang="en-US" sz="2150" dirty="0">
                <a:solidFill>
                  <a:srgbClr val="FFE5E5"/>
                </a:solidFill>
                <a:latin typeface="Dela Gothic One" pitchFamily="34" charset="0"/>
                <a:ea typeface="Dela Gothic One" pitchFamily="34" charset="-122"/>
                <a:cs typeface="Dela Gothic One" pitchFamily="34" charset="-120"/>
              </a:rPr>
              <a:t>Psychographic</a:t>
            </a:r>
            <a:endParaRPr lang="en-US" sz="2150" dirty="0"/>
          </a:p>
        </p:txBody>
      </p:sp>
      <p:sp>
        <p:nvSpPr>
          <p:cNvPr id="12" name="Text 10"/>
          <p:cNvSpPr/>
          <p:nvPr/>
        </p:nvSpPr>
        <p:spPr>
          <a:xfrm>
            <a:off x="9867305" y="4699397"/>
            <a:ext cx="3800118" cy="339566"/>
          </a:xfrm>
          <a:prstGeom prst="rect">
            <a:avLst/>
          </a:prstGeom>
          <a:noFill/>
          <a:ln/>
        </p:spPr>
        <p:txBody>
          <a:bodyPr wrap="none" lIns="0" tIns="0" rIns="0" bIns="0" rtlCol="0" anchor="t"/>
          <a:lstStyle/>
          <a:p>
            <a:pPr marL="0" indent="0" algn="l">
              <a:lnSpc>
                <a:spcPts val="2650"/>
              </a:lnSpc>
              <a:buNone/>
            </a:pPr>
            <a:r>
              <a:rPr lang="en-US" sz="1650" dirty="0">
                <a:solidFill>
                  <a:srgbClr val="FFE5E5"/>
                </a:solidFill>
                <a:latin typeface="DM Sans" pitchFamily="34" charset="0"/>
                <a:ea typeface="DM Sans" pitchFamily="34" charset="-122"/>
                <a:cs typeface="DM Sans" pitchFamily="34" charset="-120"/>
              </a:rPr>
              <a:t>Lifestyle, interests, and values</a:t>
            </a:r>
            <a:endParaRPr lang="en-US" sz="1650" dirty="0"/>
          </a:p>
        </p:txBody>
      </p:sp>
      <p:sp>
        <p:nvSpPr>
          <p:cNvPr id="13" name="Shape 11"/>
          <p:cNvSpPr/>
          <p:nvPr/>
        </p:nvSpPr>
        <p:spPr>
          <a:xfrm>
            <a:off x="743069" y="5471160"/>
            <a:ext cx="6465927" cy="1255990"/>
          </a:xfrm>
          <a:prstGeom prst="roundRect">
            <a:avLst>
              <a:gd name="adj" fmla="val 7100"/>
            </a:avLst>
          </a:prstGeom>
          <a:solidFill>
            <a:srgbClr val="740B0B"/>
          </a:solidFill>
          <a:ln w="7620">
            <a:solidFill>
              <a:srgbClr val="8D2424"/>
            </a:solidFill>
            <a:prstDash val="solid"/>
          </a:ln>
        </p:spPr>
        <p:txBody>
          <a:bodyPr/>
          <a:lstStyle/>
          <a:p>
            <a:endParaRPr lang="en-US"/>
          </a:p>
        </p:txBody>
      </p:sp>
      <p:sp>
        <p:nvSpPr>
          <p:cNvPr id="14" name="Text 12"/>
          <p:cNvSpPr/>
          <p:nvPr/>
        </p:nvSpPr>
        <p:spPr>
          <a:xfrm>
            <a:off x="962978" y="5691068"/>
            <a:ext cx="2793802" cy="349210"/>
          </a:xfrm>
          <a:prstGeom prst="rect">
            <a:avLst/>
          </a:prstGeom>
          <a:noFill/>
          <a:ln/>
        </p:spPr>
        <p:txBody>
          <a:bodyPr wrap="none" lIns="0" tIns="0" rIns="0" bIns="0" rtlCol="0" anchor="t"/>
          <a:lstStyle/>
          <a:p>
            <a:pPr marL="0" indent="0" algn="l">
              <a:lnSpc>
                <a:spcPts val="2700"/>
              </a:lnSpc>
              <a:buNone/>
            </a:pPr>
            <a:r>
              <a:rPr lang="en-US" sz="2150" dirty="0">
                <a:solidFill>
                  <a:srgbClr val="FFE5E5"/>
                </a:solidFill>
                <a:latin typeface="Dela Gothic One" pitchFamily="34" charset="0"/>
                <a:ea typeface="Dela Gothic One" pitchFamily="34" charset="-122"/>
                <a:cs typeface="Dela Gothic One" pitchFamily="34" charset="-120"/>
              </a:rPr>
              <a:t>Behavioral</a:t>
            </a:r>
            <a:endParaRPr lang="en-US" sz="2150" dirty="0"/>
          </a:p>
        </p:txBody>
      </p:sp>
      <p:sp>
        <p:nvSpPr>
          <p:cNvPr id="15" name="Text 13"/>
          <p:cNvSpPr/>
          <p:nvPr/>
        </p:nvSpPr>
        <p:spPr>
          <a:xfrm>
            <a:off x="962978" y="6167676"/>
            <a:ext cx="6026110" cy="339566"/>
          </a:xfrm>
          <a:prstGeom prst="rect">
            <a:avLst/>
          </a:prstGeom>
          <a:noFill/>
          <a:ln/>
        </p:spPr>
        <p:txBody>
          <a:bodyPr wrap="none" lIns="0" tIns="0" rIns="0" bIns="0" rtlCol="0" anchor="t"/>
          <a:lstStyle/>
          <a:p>
            <a:pPr marL="0" indent="0" algn="l">
              <a:lnSpc>
                <a:spcPts val="2650"/>
              </a:lnSpc>
              <a:buNone/>
            </a:pPr>
            <a:r>
              <a:rPr lang="en-US" sz="1650" dirty="0">
                <a:solidFill>
                  <a:srgbClr val="FFE5E5"/>
                </a:solidFill>
                <a:latin typeface="DM Sans" pitchFamily="34" charset="0"/>
                <a:ea typeface="DM Sans" pitchFamily="34" charset="-122"/>
                <a:cs typeface="DM Sans" pitchFamily="34" charset="-120"/>
              </a:rPr>
              <a:t>Purchase frequency, brand loyalty, discount sensitivity</a:t>
            </a:r>
            <a:endParaRPr lang="en-US" sz="1650" dirty="0"/>
          </a:p>
        </p:txBody>
      </p:sp>
      <p:sp>
        <p:nvSpPr>
          <p:cNvPr id="16" name="Shape 14"/>
          <p:cNvSpPr/>
          <p:nvPr/>
        </p:nvSpPr>
        <p:spPr>
          <a:xfrm>
            <a:off x="7421285" y="5471160"/>
            <a:ext cx="6466046" cy="1255990"/>
          </a:xfrm>
          <a:prstGeom prst="roundRect">
            <a:avLst>
              <a:gd name="adj" fmla="val 7100"/>
            </a:avLst>
          </a:prstGeom>
          <a:solidFill>
            <a:srgbClr val="740B0B"/>
          </a:solidFill>
          <a:ln w="7620">
            <a:solidFill>
              <a:srgbClr val="8D2424"/>
            </a:solidFill>
            <a:prstDash val="solid"/>
          </a:ln>
        </p:spPr>
        <p:txBody>
          <a:bodyPr/>
          <a:lstStyle/>
          <a:p>
            <a:endParaRPr lang="en-US"/>
          </a:p>
        </p:txBody>
      </p:sp>
      <p:sp>
        <p:nvSpPr>
          <p:cNvPr id="17" name="Text 15"/>
          <p:cNvSpPr/>
          <p:nvPr/>
        </p:nvSpPr>
        <p:spPr>
          <a:xfrm>
            <a:off x="7641193" y="5691068"/>
            <a:ext cx="2793802" cy="349210"/>
          </a:xfrm>
          <a:prstGeom prst="rect">
            <a:avLst/>
          </a:prstGeom>
          <a:noFill/>
          <a:ln/>
        </p:spPr>
        <p:txBody>
          <a:bodyPr wrap="none" lIns="0" tIns="0" rIns="0" bIns="0" rtlCol="0" anchor="t"/>
          <a:lstStyle/>
          <a:p>
            <a:pPr marL="0" indent="0" algn="l">
              <a:lnSpc>
                <a:spcPts val="2700"/>
              </a:lnSpc>
              <a:buNone/>
            </a:pPr>
            <a:r>
              <a:rPr lang="en-US" sz="2150" dirty="0">
                <a:solidFill>
                  <a:srgbClr val="FFE5E5"/>
                </a:solidFill>
                <a:latin typeface="Dela Gothic One" pitchFamily="34" charset="0"/>
                <a:ea typeface="Dela Gothic One" pitchFamily="34" charset="-122"/>
                <a:cs typeface="Dela Gothic One" pitchFamily="34" charset="-120"/>
              </a:rPr>
              <a:t>Technographic</a:t>
            </a:r>
            <a:endParaRPr lang="en-US" sz="2150" dirty="0"/>
          </a:p>
        </p:txBody>
      </p:sp>
      <p:sp>
        <p:nvSpPr>
          <p:cNvPr id="18" name="Text 16"/>
          <p:cNvSpPr/>
          <p:nvPr/>
        </p:nvSpPr>
        <p:spPr>
          <a:xfrm>
            <a:off x="7641193" y="6167676"/>
            <a:ext cx="6026229" cy="339566"/>
          </a:xfrm>
          <a:prstGeom prst="rect">
            <a:avLst/>
          </a:prstGeom>
          <a:noFill/>
          <a:ln/>
        </p:spPr>
        <p:txBody>
          <a:bodyPr wrap="none" lIns="0" tIns="0" rIns="0" bIns="0" rtlCol="0" anchor="t"/>
          <a:lstStyle/>
          <a:p>
            <a:pPr marL="0" indent="0" algn="l">
              <a:lnSpc>
                <a:spcPts val="2650"/>
              </a:lnSpc>
              <a:buNone/>
            </a:pPr>
            <a:r>
              <a:rPr lang="en-US" sz="1650" dirty="0">
                <a:solidFill>
                  <a:srgbClr val="FFE5E5"/>
                </a:solidFill>
                <a:latin typeface="DM Sans" pitchFamily="34" charset="0"/>
                <a:ea typeface="DM Sans" pitchFamily="34" charset="-122"/>
                <a:cs typeface="DM Sans" pitchFamily="34" charset="-120"/>
              </a:rPr>
              <a:t>Devices or digital habits</a:t>
            </a:r>
            <a:endParaRPr lang="en-US" sz="1650" dirty="0"/>
          </a:p>
        </p:txBody>
      </p:sp>
      <p:sp>
        <p:nvSpPr>
          <p:cNvPr id="19" name="Text 17"/>
          <p:cNvSpPr/>
          <p:nvPr/>
        </p:nvSpPr>
        <p:spPr>
          <a:xfrm>
            <a:off x="743069" y="6965990"/>
            <a:ext cx="13144262" cy="679133"/>
          </a:xfrm>
          <a:prstGeom prst="rect">
            <a:avLst/>
          </a:prstGeom>
          <a:noFill/>
          <a:ln/>
        </p:spPr>
        <p:txBody>
          <a:bodyPr wrap="square" lIns="0" tIns="0" rIns="0" bIns="0" rtlCol="0" anchor="t"/>
          <a:lstStyle/>
          <a:p>
            <a:pPr marL="0" indent="0" algn="l">
              <a:lnSpc>
                <a:spcPts val="2650"/>
              </a:lnSpc>
              <a:buNone/>
            </a:pPr>
            <a:r>
              <a:rPr lang="en-US" sz="1650" dirty="0">
                <a:solidFill>
                  <a:srgbClr val="FFE5E5"/>
                </a:solidFill>
                <a:latin typeface="DM Sans" pitchFamily="34" charset="0"/>
                <a:ea typeface="DM Sans" pitchFamily="34" charset="-122"/>
                <a:cs typeface="DM Sans" pitchFamily="34" charset="-120"/>
              </a:rPr>
              <a:t>By segmenting customers effectively, businesses gain deeper insights into their audience and can develop tailored strategies for communication and sales.</a:t>
            </a:r>
            <a:endParaRPr lang="en-US" sz="1650" dirty="0"/>
          </a:p>
        </p:txBody>
      </p:sp>
      <p:sp>
        <p:nvSpPr>
          <p:cNvPr id="20" name="Rectangle 19">
            <a:extLst>
              <a:ext uri="{FF2B5EF4-FFF2-40B4-BE49-F238E27FC236}">
                <a16:creationId xmlns:a16="http://schemas.microsoft.com/office/drawing/2014/main" id="{43EF4684-1F23-9A53-6957-3259DCA1A361}"/>
              </a:ext>
            </a:extLst>
          </p:cNvPr>
          <p:cNvSpPr/>
          <p:nvPr/>
        </p:nvSpPr>
        <p:spPr>
          <a:xfrm>
            <a:off x="12831418" y="7603436"/>
            <a:ext cx="1789043" cy="56653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85BC5FA0-4D5C-8908-4582-255003285EC3}"/>
              </a:ext>
            </a:extLst>
          </p:cNvPr>
          <p:cNvGrpSpPr/>
          <p:nvPr/>
        </p:nvGrpSpPr>
        <p:grpSpPr>
          <a:xfrm>
            <a:off x="12533245" y="41274"/>
            <a:ext cx="2017643" cy="566530"/>
            <a:chOff x="12612757" y="130725"/>
            <a:chExt cx="2017643" cy="566530"/>
          </a:xfrm>
        </p:grpSpPr>
        <p:sp>
          <p:nvSpPr>
            <p:cNvPr id="28" name="Rectangle: Rounded Corners 27">
              <a:extLst>
                <a:ext uri="{FF2B5EF4-FFF2-40B4-BE49-F238E27FC236}">
                  <a16:creationId xmlns:a16="http://schemas.microsoft.com/office/drawing/2014/main" id="{C771CD34-D780-3992-DB69-18B4FE4EC208}"/>
                </a:ext>
              </a:extLst>
            </p:cNvPr>
            <p:cNvSpPr/>
            <p:nvPr/>
          </p:nvSpPr>
          <p:spPr>
            <a:xfrm>
              <a:off x="12612757" y="130725"/>
              <a:ext cx="2017643" cy="566530"/>
            </a:xfrm>
            <a:prstGeom prst="roundRect">
              <a:avLst/>
            </a:prstGeom>
            <a:solidFill>
              <a:srgbClr val="D1373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5150"/>
                </a:lnSpc>
              </a:pPr>
              <a:endParaRPr lang="en-US" sz="1000" dirty="0"/>
            </a:p>
          </p:txBody>
        </p:sp>
        <p:sp>
          <p:nvSpPr>
            <p:cNvPr id="29" name="TextBox 28">
              <a:hlinkClick r:id="rId3" action="ppaction://hlinksldjump"/>
              <a:extLst>
                <a:ext uri="{FF2B5EF4-FFF2-40B4-BE49-F238E27FC236}">
                  <a16:creationId xmlns:a16="http://schemas.microsoft.com/office/drawing/2014/main" id="{D47E85FD-03B2-189D-02DC-27DB6B84D393}"/>
                </a:ext>
              </a:extLst>
            </p:cNvPr>
            <p:cNvSpPr txBox="1"/>
            <p:nvPr/>
          </p:nvSpPr>
          <p:spPr>
            <a:xfrm>
              <a:off x="12612757" y="218661"/>
              <a:ext cx="2017643" cy="369332"/>
            </a:xfrm>
            <a:prstGeom prst="rect">
              <a:avLst/>
            </a:prstGeom>
            <a:noFill/>
          </p:spPr>
          <p:txBody>
            <a:bodyPr wrap="square" rtlCol="0">
              <a:spAutoFit/>
            </a:bodyPr>
            <a:lstStyle/>
            <a:p>
              <a:pPr algn="ctr"/>
              <a:r>
                <a:rPr lang="en-US" dirty="0">
                  <a:solidFill>
                    <a:srgbClr val="FAEBEB"/>
                  </a:solidFill>
                  <a:latin typeface="Dela Gothic One" pitchFamily="34" charset="0"/>
                  <a:ea typeface="Dela Gothic One" pitchFamily="34" charset="-122"/>
                  <a:cs typeface="Dela Gothic One" pitchFamily="34" charset="-120"/>
                </a:rPr>
                <a:t>Home Page</a:t>
              </a:r>
              <a:endParaRPr lang="en-US" dirty="0"/>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42580" y="805934"/>
            <a:ext cx="7801570" cy="603885"/>
          </a:xfrm>
          <a:prstGeom prst="rect">
            <a:avLst/>
          </a:prstGeom>
          <a:noFill/>
          <a:ln/>
        </p:spPr>
        <p:txBody>
          <a:bodyPr wrap="none" lIns="0" tIns="0" rIns="0" bIns="0" rtlCol="0" anchor="t"/>
          <a:lstStyle/>
          <a:p>
            <a:pPr marL="0" indent="0" algn="l">
              <a:lnSpc>
                <a:spcPts val="4750"/>
              </a:lnSpc>
              <a:buNone/>
            </a:pPr>
            <a:r>
              <a:rPr lang="en-US" sz="3800" dirty="0">
                <a:solidFill>
                  <a:srgbClr val="FAEBEB"/>
                </a:solidFill>
                <a:latin typeface="Dela Gothic One" pitchFamily="34" charset="0"/>
                <a:ea typeface="Dela Gothic One" pitchFamily="34" charset="-122"/>
                <a:cs typeface="Dela Gothic One" pitchFamily="34" charset="-120"/>
              </a:rPr>
              <a:t>Why Segmentation Matters</a:t>
            </a:r>
            <a:endParaRPr lang="en-US" sz="3800" dirty="0"/>
          </a:p>
        </p:txBody>
      </p:sp>
      <p:sp>
        <p:nvSpPr>
          <p:cNvPr id="4" name="Text 1"/>
          <p:cNvSpPr/>
          <p:nvPr/>
        </p:nvSpPr>
        <p:spPr>
          <a:xfrm>
            <a:off x="642580" y="1685211"/>
            <a:ext cx="7858839" cy="1762363"/>
          </a:xfrm>
          <a:prstGeom prst="rect">
            <a:avLst/>
          </a:prstGeom>
          <a:noFill/>
          <a:ln/>
        </p:spPr>
        <p:txBody>
          <a:bodyPr wrap="square" lIns="0" tIns="0" rIns="0" bIns="0" rtlCol="0" anchor="t"/>
          <a:lstStyle/>
          <a:p>
            <a:pPr marL="0" indent="0" algn="l">
              <a:lnSpc>
                <a:spcPts val="2300"/>
              </a:lnSpc>
              <a:buNone/>
            </a:pPr>
            <a:r>
              <a:rPr lang="en-US" sz="1400" dirty="0">
                <a:solidFill>
                  <a:srgbClr val="FFE5E5"/>
                </a:solidFill>
                <a:latin typeface="DM Sans" pitchFamily="34" charset="0"/>
                <a:ea typeface="DM Sans" pitchFamily="34" charset="-122"/>
                <a:cs typeface="DM Sans" pitchFamily="34" charset="-120"/>
              </a:rPr>
              <a:t>Segmentation is valuable because it enables personalization. Sending one marketing message to every customer leads to low engagement and wasted resources. By applying segmentation, companies can deliver messages that resonate with specific audiences. For example, in the Superstore dataset, </a:t>
            </a:r>
            <a:r>
              <a:rPr lang="en-US" sz="1400" i="1" dirty="0">
                <a:solidFill>
                  <a:srgbClr val="FFE5E5"/>
                </a:solidFill>
                <a:latin typeface="DM Sans" pitchFamily="34" charset="0"/>
                <a:ea typeface="DM Sans" pitchFamily="34" charset="-122"/>
                <a:cs typeface="DM Sans" pitchFamily="34" charset="-120"/>
              </a:rPr>
              <a:t>Corporate</a:t>
            </a:r>
            <a:r>
              <a:rPr lang="en-US" sz="1400" dirty="0">
                <a:solidFill>
                  <a:srgbClr val="FFE5E5"/>
                </a:solidFill>
                <a:latin typeface="DM Sans" pitchFamily="34" charset="0"/>
                <a:ea typeface="DM Sans" pitchFamily="34" charset="-122"/>
                <a:cs typeface="DM Sans" pitchFamily="34" charset="-120"/>
              </a:rPr>
              <a:t> clients might prefer bulk orders with minimal discounts, whereas </a:t>
            </a:r>
            <a:r>
              <a:rPr lang="en-US" sz="1400" i="1" dirty="0">
                <a:solidFill>
                  <a:srgbClr val="FFE5E5"/>
                </a:solidFill>
                <a:latin typeface="DM Sans" pitchFamily="34" charset="0"/>
                <a:ea typeface="DM Sans" pitchFamily="34" charset="-122"/>
                <a:cs typeface="DM Sans" pitchFamily="34" charset="-120"/>
              </a:rPr>
              <a:t>Consumer</a:t>
            </a:r>
            <a:r>
              <a:rPr lang="en-US" sz="1400" dirty="0">
                <a:solidFill>
                  <a:srgbClr val="FFE5E5"/>
                </a:solidFill>
                <a:latin typeface="DM Sans" pitchFamily="34" charset="0"/>
                <a:ea typeface="DM Sans" pitchFamily="34" charset="-122"/>
                <a:cs typeface="DM Sans" pitchFamily="34" charset="-120"/>
              </a:rPr>
              <a:t> customers may respond better to promotional campaigns or seasonal offers.</a:t>
            </a:r>
            <a:endParaRPr lang="en-US" sz="1400" dirty="0"/>
          </a:p>
        </p:txBody>
      </p:sp>
      <p:sp>
        <p:nvSpPr>
          <p:cNvPr id="5" name="Shape 2"/>
          <p:cNvSpPr/>
          <p:nvPr/>
        </p:nvSpPr>
        <p:spPr>
          <a:xfrm>
            <a:off x="642580" y="3654028"/>
            <a:ext cx="413028" cy="413028"/>
          </a:xfrm>
          <a:prstGeom prst="roundRect">
            <a:avLst>
              <a:gd name="adj" fmla="val 18672"/>
            </a:avLst>
          </a:prstGeom>
          <a:solidFill>
            <a:srgbClr val="740B0B"/>
          </a:solidFill>
          <a:ln w="7620">
            <a:solidFill>
              <a:srgbClr val="8D2424"/>
            </a:solidFill>
            <a:prstDash val="solid"/>
          </a:ln>
        </p:spPr>
        <p:txBody>
          <a:bodyPr/>
          <a:lstStyle/>
          <a:p>
            <a:endParaRPr lang="en-US"/>
          </a:p>
        </p:txBody>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4076" y="3715524"/>
            <a:ext cx="289917" cy="289917"/>
          </a:xfrm>
          <a:prstGeom prst="rect">
            <a:avLst/>
          </a:prstGeom>
        </p:spPr>
      </p:pic>
      <p:sp>
        <p:nvSpPr>
          <p:cNvPr id="7" name="Text 3"/>
          <p:cNvSpPr/>
          <p:nvPr/>
        </p:nvSpPr>
        <p:spPr>
          <a:xfrm>
            <a:off x="1239203" y="3717131"/>
            <a:ext cx="7262217" cy="603885"/>
          </a:xfrm>
          <a:prstGeom prst="rect">
            <a:avLst/>
          </a:prstGeom>
          <a:noFill/>
          <a:ln/>
        </p:spPr>
        <p:txBody>
          <a:bodyPr wrap="square" lIns="0" tIns="0" rIns="0" bIns="0" rtlCol="0" anchor="t"/>
          <a:lstStyle/>
          <a:p>
            <a:pPr marL="0" indent="0" algn="l">
              <a:lnSpc>
                <a:spcPts val="2350"/>
              </a:lnSpc>
              <a:buNone/>
            </a:pPr>
            <a:r>
              <a:rPr lang="en-US" sz="1900" dirty="0">
                <a:solidFill>
                  <a:srgbClr val="FFE5E5"/>
                </a:solidFill>
                <a:latin typeface="Dela Gothic One" pitchFamily="34" charset="0"/>
                <a:ea typeface="Dela Gothic One" pitchFamily="34" charset="-122"/>
                <a:cs typeface="Dela Gothic One" pitchFamily="34" charset="-120"/>
              </a:rPr>
              <a:t>Increases customer engagement and improves conversion rates</a:t>
            </a:r>
            <a:endParaRPr lang="en-US" sz="1900" dirty="0"/>
          </a:p>
        </p:txBody>
      </p:sp>
      <p:sp>
        <p:nvSpPr>
          <p:cNvPr id="8" name="Shape 4"/>
          <p:cNvSpPr/>
          <p:nvPr/>
        </p:nvSpPr>
        <p:spPr>
          <a:xfrm>
            <a:off x="642580" y="4688205"/>
            <a:ext cx="413028" cy="413028"/>
          </a:xfrm>
          <a:prstGeom prst="roundRect">
            <a:avLst>
              <a:gd name="adj" fmla="val 18672"/>
            </a:avLst>
          </a:prstGeom>
          <a:solidFill>
            <a:srgbClr val="740B0B"/>
          </a:solidFill>
          <a:ln w="7620">
            <a:solidFill>
              <a:srgbClr val="8D2424"/>
            </a:solidFill>
            <a:prstDash val="solid"/>
          </a:ln>
        </p:spPr>
        <p:txBody>
          <a:bodyPr/>
          <a:lstStyle/>
          <a:p>
            <a:endParaRPr lang="en-US"/>
          </a:p>
        </p:txBody>
      </p:sp>
      <p:pic>
        <p:nvPicPr>
          <p:cNvPr id="9"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4076" y="4749701"/>
            <a:ext cx="289917" cy="289917"/>
          </a:xfrm>
          <a:prstGeom prst="rect">
            <a:avLst/>
          </a:prstGeom>
        </p:spPr>
      </p:pic>
      <p:sp>
        <p:nvSpPr>
          <p:cNvPr id="10" name="Text 5"/>
          <p:cNvSpPr/>
          <p:nvPr/>
        </p:nvSpPr>
        <p:spPr>
          <a:xfrm>
            <a:off x="1239203" y="4751308"/>
            <a:ext cx="7262217" cy="603885"/>
          </a:xfrm>
          <a:prstGeom prst="rect">
            <a:avLst/>
          </a:prstGeom>
          <a:noFill/>
          <a:ln/>
        </p:spPr>
        <p:txBody>
          <a:bodyPr wrap="square" lIns="0" tIns="0" rIns="0" bIns="0" rtlCol="0" anchor="t"/>
          <a:lstStyle/>
          <a:p>
            <a:pPr marL="0" indent="0" algn="l">
              <a:lnSpc>
                <a:spcPts val="2350"/>
              </a:lnSpc>
              <a:buNone/>
            </a:pPr>
            <a:r>
              <a:rPr lang="en-US" sz="1900" dirty="0">
                <a:solidFill>
                  <a:srgbClr val="FFE5E5"/>
                </a:solidFill>
                <a:latin typeface="Dela Gothic One" pitchFamily="34" charset="0"/>
                <a:ea typeface="Dela Gothic One" pitchFamily="34" charset="-122"/>
                <a:cs typeface="Dela Gothic One" pitchFamily="34" charset="-120"/>
              </a:rPr>
              <a:t>Fosters brand loyalty through targeted communication</a:t>
            </a:r>
            <a:endParaRPr lang="en-US" sz="1900" dirty="0"/>
          </a:p>
        </p:txBody>
      </p:sp>
      <p:sp>
        <p:nvSpPr>
          <p:cNvPr id="11" name="Shape 6"/>
          <p:cNvSpPr/>
          <p:nvPr/>
        </p:nvSpPr>
        <p:spPr>
          <a:xfrm>
            <a:off x="642580" y="5722382"/>
            <a:ext cx="413028" cy="413028"/>
          </a:xfrm>
          <a:prstGeom prst="roundRect">
            <a:avLst>
              <a:gd name="adj" fmla="val 18672"/>
            </a:avLst>
          </a:prstGeom>
          <a:solidFill>
            <a:srgbClr val="740B0B"/>
          </a:solidFill>
          <a:ln w="7620">
            <a:solidFill>
              <a:srgbClr val="8D2424"/>
            </a:solidFill>
            <a:prstDash val="solid"/>
          </a:ln>
        </p:spPr>
        <p:txBody>
          <a:bodyPr/>
          <a:lstStyle/>
          <a:p>
            <a:endParaRPr lang="en-US"/>
          </a:p>
        </p:txBody>
      </p:sp>
      <p:pic>
        <p:nvPicPr>
          <p:cNvPr id="12"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4076" y="5783878"/>
            <a:ext cx="289917" cy="289917"/>
          </a:xfrm>
          <a:prstGeom prst="rect">
            <a:avLst/>
          </a:prstGeom>
        </p:spPr>
      </p:pic>
      <p:sp>
        <p:nvSpPr>
          <p:cNvPr id="13" name="Text 7"/>
          <p:cNvSpPr/>
          <p:nvPr/>
        </p:nvSpPr>
        <p:spPr>
          <a:xfrm>
            <a:off x="1239203" y="5785485"/>
            <a:ext cx="7262217" cy="603885"/>
          </a:xfrm>
          <a:prstGeom prst="rect">
            <a:avLst/>
          </a:prstGeom>
          <a:noFill/>
          <a:ln/>
        </p:spPr>
        <p:txBody>
          <a:bodyPr wrap="square" lIns="0" tIns="0" rIns="0" bIns="0" rtlCol="0" anchor="t"/>
          <a:lstStyle/>
          <a:p>
            <a:pPr marL="0" indent="0" algn="l">
              <a:lnSpc>
                <a:spcPts val="2350"/>
              </a:lnSpc>
              <a:buNone/>
            </a:pPr>
            <a:r>
              <a:rPr lang="en-US" sz="1900" dirty="0">
                <a:solidFill>
                  <a:srgbClr val="FFE5E5"/>
                </a:solidFill>
                <a:latin typeface="Dela Gothic One" pitchFamily="34" charset="0"/>
                <a:ea typeface="Dela Gothic One" pitchFamily="34" charset="-122"/>
                <a:cs typeface="Dela Gothic One" pitchFamily="34" charset="-120"/>
              </a:rPr>
              <a:t>Identifies which customer groups generate the highest profit</a:t>
            </a:r>
            <a:endParaRPr lang="en-US" sz="1900" dirty="0"/>
          </a:p>
        </p:txBody>
      </p:sp>
      <p:sp>
        <p:nvSpPr>
          <p:cNvPr id="14" name="Shape 8"/>
          <p:cNvSpPr/>
          <p:nvPr/>
        </p:nvSpPr>
        <p:spPr>
          <a:xfrm>
            <a:off x="642580" y="6756559"/>
            <a:ext cx="413028" cy="413028"/>
          </a:xfrm>
          <a:prstGeom prst="roundRect">
            <a:avLst>
              <a:gd name="adj" fmla="val 18672"/>
            </a:avLst>
          </a:prstGeom>
          <a:solidFill>
            <a:srgbClr val="740B0B"/>
          </a:solidFill>
          <a:ln w="7620">
            <a:solidFill>
              <a:srgbClr val="8D2424"/>
            </a:solidFill>
            <a:prstDash val="solid"/>
          </a:ln>
        </p:spPr>
        <p:txBody>
          <a:bodyPr/>
          <a:lstStyle/>
          <a:p>
            <a:endParaRPr lang="en-US"/>
          </a:p>
        </p:txBody>
      </p:sp>
      <p:pic>
        <p:nvPicPr>
          <p:cNvPr id="15"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4076" y="6818055"/>
            <a:ext cx="289917" cy="289917"/>
          </a:xfrm>
          <a:prstGeom prst="rect">
            <a:avLst/>
          </a:prstGeom>
        </p:spPr>
      </p:pic>
      <p:sp>
        <p:nvSpPr>
          <p:cNvPr id="16" name="Text 9"/>
          <p:cNvSpPr/>
          <p:nvPr/>
        </p:nvSpPr>
        <p:spPr>
          <a:xfrm>
            <a:off x="1239203" y="6819662"/>
            <a:ext cx="7262217" cy="603885"/>
          </a:xfrm>
          <a:prstGeom prst="rect">
            <a:avLst/>
          </a:prstGeom>
          <a:noFill/>
          <a:ln/>
        </p:spPr>
        <p:txBody>
          <a:bodyPr wrap="square" lIns="0" tIns="0" rIns="0" bIns="0" rtlCol="0" anchor="t"/>
          <a:lstStyle/>
          <a:p>
            <a:pPr marL="0" indent="0" algn="l">
              <a:lnSpc>
                <a:spcPts val="2350"/>
              </a:lnSpc>
              <a:buNone/>
            </a:pPr>
            <a:r>
              <a:rPr lang="en-US" sz="1900" dirty="0">
                <a:solidFill>
                  <a:srgbClr val="FFE5E5"/>
                </a:solidFill>
                <a:latin typeface="Dela Gothic One" pitchFamily="34" charset="0"/>
                <a:ea typeface="Dela Gothic One" pitchFamily="34" charset="-122"/>
                <a:cs typeface="Dela Gothic One" pitchFamily="34" charset="-120"/>
              </a:rPr>
              <a:t>Reveals that a small segment of loyal customers contributes disproportionately to overall revenue</a:t>
            </a:r>
            <a:endParaRPr lang="en-US" sz="1900" dirty="0"/>
          </a:p>
        </p:txBody>
      </p:sp>
      <p:grpSp>
        <p:nvGrpSpPr>
          <p:cNvPr id="17" name="Group 16">
            <a:extLst>
              <a:ext uri="{FF2B5EF4-FFF2-40B4-BE49-F238E27FC236}">
                <a16:creationId xmlns:a16="http://schemas.microsoft.com/office/drawing/2014/main" id="{B6073B80-4F8B-9C3F-ABB0-E5FA671139F0}"/>
              </a:ext>
            </a:extLst>
          </p:cNvPr>
          <p:cNvGrpSpPr/>
          <p:nvPr/>
        </p:nvGrpSpPr>
        <p:grpSpPr>
          <a:xfrm>
            <a:off x="7046845" y="7570574"/>
            <a:ext cx="2017643" cy="566530"/>
            <a:chOff x="12612757" y="130725"/>
            <a:chExt cx="2017643" cy="566530"/>
          </a:xfrm>
        </p:grpSpPr>
        <p:sp>
          <p:nvSpPr>
            <p:cNvPr id="18" name="Rectangle: Rounded Corners 17">
              <a:extLst>
                <a:ext uri="{FF2B5EF4-FFF2-40B4-BE49-F238E27FC236}">
                  <a16:creationId xmlns:a16="http://schemas.microsoft.com/office/drawing/2014/main" id="{0AB20AEA-9E25-1C08-EF4E-6980450E0300}"/>
                </a:ext>
              </a:extLst>
            </p:cNvPr>
            <p:cNvSpPr/>
            <p:nvPr/>
          </p:nvSpPr>
          <p:spPr>
            <a:xfrm>
              <a:off x="12612757" y="130725"/>
              <a:ext cx="2017643" cy="566530"/>
            </a:xfrm>
            <a:prstGeom prst="roundRect">
              <a:avLst/>
            </a:prstGeom>
            <a:solidFill>
              <a:srgbClr val="D1373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5150"/>
                </a:lnSpc>
              </a:pPr>
              <a:endParaRPr lang="en-US" sz="1000" dirty="0"/>
            </a:p>
          </p:txBody>
        </p:sp>
        <p:sp>
          <p:nvSpPr>
            <p:cNvPr id="19" name="TextBox 18">
              <a:hlinkClick r:id="rId12" action="ppaction://hlinksldjump"/>
              <a:extLst>
                <a:ext uri="{FF2B5EF4-FFF2-40B4-BE49-F238E27FC236}">
                  <a16:creationId xmlns:a16="http://schemas.microsoft.com/office/drawing/2014/main" id="{78B2509B-B160-245E-68B6-325EB4AC989E}"/>
                </a:ext>
              </a:extLst>
            </p:cNvPr>
            <p:cNvSpPr txBox="1"/>
            <p:nvPr/>
          </p:nvSpPr>
          <p:spPr>
            <a:xfrm>
              <a:off x="12612757" y="218661"/>
              <a:ext cx="2017643" cy="369332"/>
            </a:xfrm>
            <a:prstGeom prst="rect">
              <a:avLst/>
            </a:prstGeom>
            <a:noFill/>
          </p:spPr>
          <p:txBody>
            <a:bodyPr wrap="square" rtlCol="0">
              <a:spAutoFit/>
            </a:bodyPr>
            <a:lstStyle/>
            <a:p>
              <a:pPr algn="ctr"/>
              <a:r>
                <a:rPr lang="en-US" dirty="0">
                  <a:solidFill>
                    <a:srgbClr val="FAEBEB"/>
                  </a:solidFill>
                  <a:latin typeface="Dela Gothic One" pitchFamily="34" charset="0"/>
                  <a:ea typeface="Dela Gothic One" pitchFamily="34" charset="-122"/>
                  <a:cs typeface="Dela Gothic One" pitchFamily="34" charset="-120"/>
                </a:rPr>
                <a:t>Home Page</a:t>
              </a:r>
              <a:endParaRPr lang="en-US" dirty="0"/>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8309" y="1170503"/>
            <a:ext cx="13113782" cy="1425416"/>
          </a:xfrm>
          <a:prstGeom prst="rect">
            <a:avLst/>
          </a:prstGeom>
          <a:noFill/>
          <a:ln/>
        </p:spPr>
        <p:txBody>
          <a:bodyPr wrap="squar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What Is Customer Lifetime Value (CLV)?</a:t>
            </a:r>
            <a:endParaRPr lang="en-US" sz="4450" dirty="0"/>
          </a:p>
        </p:txBody>
      </p:sp>
      <p:sp>
        <p:nvSpPr>
          <p:cNvPr id="3" name="Text 1"/>
          <p:cNvSpPr/>
          <p:nvPr/>
        </p:nvSpPr>
        <p:spPr>
          <a:xfrm>
            <a:off x="758309" y="3029188"/>
            <a:ext cx="13113782" cy="104013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While segmentation explains who the customers are, </a:t>
            </a:r>
            <a:r>
              <a:rPr lang="en-US" sz="1700" b="1" dirty="0">
                <a:solidFill>
                  <a:srgbClr val="FFE5E5"/>
                </a:solidFill>
                <a:latin typeface="DM Sans" pitchFamily="34" charset="0"/>
                <a:ea typeface="DM Sans" pitchFamily="34" charset="-122"/>
                <a:cs typeface="DM Sans" pitchFamily="34" charset="-120"/>
              </a:rPr>
              <a:t>Customer Lifetime Value (CLV)</a:t>
            </a:r>
            <a:r>
              <a:rPr lang="en-US" sz="1700" dirty="0">
                <a:solidFill>
                  <a:srgbClr val="FFE5E5"/>
                </a:solidFill>
                <a:latin typeface="DM Sans" pitchFamily="34" charset="0"/>
                <a:ea typeface="DM Sans" pitchFamily="34" charset="-122"/>
                <a:cs typeface="DM Sans" pitchFamily="34" charset="-120"/>
              </a:rPr>
              <a:t> quantifies how valuable they are over time. CLV is the total revenue that a customer is expected to generate during their relationship with a business. For instance, one customer might make a single $150 purchase, while another might spend $30 monthly for three years, generating $1,080 in total.</a:t>
            </a:r>
            <a:endParaRPr lang="en-US" sz="1700" dirty="0"/>
          </a:p>
        </p:txBody>
      </p:sp>
      <p:sp>
        <p:nvSpPr>
          <p:cNvPr id="4" name="Shape 2"/>
          <p:cNvSpPr/>
          <p:nvPr/>
        </p:nvSpPr>
        <p:spPr>
          <a:xfrm>
            <a:off x="758309" y="4313039"/>
            <a:ext cx="13113782" cy="1462088"/>
          </a:xfrm>
          <a:prstGeom prst="roundRect">
            <a:avLst>
              <a:gd name="adj" fmla="val 6224"/>
            </a:avLst>
          </a:prstGeom>
          <a:solidFill>
            <a:srgbClr val="460707"/>
          </a:solidFill>
          <a:ln/>
        </p:spPr>
        <p:txBody>
          <a:bodyPr/>
          <a:lstStyle/>
          <a:p>
            <a:endParaRPr lang="en-US"/>
          </a:p>
        </p:txBody>
      </p:sp>
      <p:pic>
        <p:nvPicPr>
          <p:cNvPr id="5" name="Image 0" descr="preencoded.png"/>
          <p:cNvPicPr>
            <a:picLocks noChangeAspect="1"/>
          </p:cNvPicPr>
          <p:nvPr/>
        </p:nvPicPr>
        <p:blipFill>
          <a:blip r:embed="rId3"/>
          <a:stretch>
            <a:fillRect/>
          </a:stretch>
        </p:blipFill>
        <p:spPr>
          <a:xfrm>
            <a:off x="974884" y="4637961"/>
            <a:ext cx="270748" cy="216575"/>
          </a:xfrm>
          <a:prstGeom prst="rect">
            <a:avLst/>
          </a:prstGeom>
        </p:spPr>
      </p:pic>
      <p:sp>
        <p:nvSpPr>
          <p:cNvPr id="6" name="Text 3"/>
          <p:cNvSpPr/>
          <p:nvPr/>
        </p:nvSpPr>
        <p:spPr>
          <a:xfrm>
            <a:off x="1462207" y="4583668"/>
            <a:ext cx="12193310" cy="346710"/>
          </a:xfrm>
          <a:prstGeom prst="rect">
            <a:avLst/>
          </a:prstGeom>
          <a:noFill/>
          <a:ln/>
        </p:spPr>
        <p:txBody>
          <a:bodyPr wrap="none" lIns="0" tIns="0" rIns="0" bIns="0" rtlCol="0" anchor="t"/>
          <a:lstStyle/>
          <a:p>
            <a:pPr marL="0" indent="0" algn="l">
              <a:lnSpc>
                <a:spcPts val="2700"/>
              </a:lnSpc>
              <a:buNone/>
            </a:pPr>
            <a:r>
              <a:rPr lang="en-US" sz="1700" b="1" dirty="0">
                <a:solidFill>
                  <a:srgbClr val="FFFFFF"/>
                </a:solidFill>
                <a:latin typeface="DM Sans" pitchFamily="34" charset="0"/>
                <a:ea typeface="DM Sans" pitchFamily="34" charset="-122"/>
                <a:cs typeface="DM Sans" pitchFamily="34" charset="-120"/>
              </a:rPr>
              <a:t>The CLV Formula:</a:t>
            </a:r>
            <a:endParaRPr lang="en-US" sz="1700" dirty="0"/>
          </a:p>
        </p:txBody>
      </p:sp>
      <p:sp>
        <p:nvSpPr>
          <p:cNvPr id="7" name="Text 4"/>
          <p:cNvSpPr/>
          <p:nvPr/>
        </p:nvSpPr>
        <p:spPr>
          <a:xfrm>
            <a:off x="1462207" y="5125283"/>
            <a:ext cx="12193310" cy="346710"/>
          </a:xfrm>
          <a:prstGeom prst="rect">
            <a:avLst/>
          </a:prstGeom>
          <a:noFill/>
          <a:ln/>
        </p:spPr>
        <p:txBody>
          <a:bodyPr wrap="none" lIns="0" tIns="0" rIns="0" bIns="0" rtlCol="0" anchor="t"/>
          <a:lstStyle/>
          <a:p>
            <a:pPr marL="0" indent="0" algn="l">
              <a:lnSpc>
                <a:spcPts val="2700"/>
              </a:lnSpc>
              <a:buNone/>
            </a:pPr>
            <a:r>
              <a:rPr lang="en-US" sz="1700" b="1" dirty="0">
                <a:solidFill>
                  <a:srgbClr val="26A688"/>
                </a:solidFill>
                <a:latin typeface="DM Sans" pitchFamily="34" charset="0"/>
                <a:ea typeface="DM Sans" pitchFamily="34" charset="-122"/>
                <a:cs typeface="DM Sans" pitchFamily="34" charset="-120"/>
              </a:rPr>
              <a:t>CLV = (Average Purchase Value) × (Purchase Frequency per Year) × (Customer Lifespan in Years)</a:t>
            </a:r>
            <a:endParaRPr lang="en-US" sz="1700" dirty="0"/>
          </a:p>
        </p:txBody>
      </p:sp>
      <p:sp>
        <p:nvSpPr>
          <p:cNvPr id="8" name="Text 5"/>
          <p:cNvSpPr/>
          <p:nvPr/>
        </p:nvSpPr>
        <p:spPr>
          <a:xfrm>
            <a:off x="758309" y="6018848"/>
            <a:ext cx="13113782" cy="104013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This equation can be refined with additional factors such as profit margins, discount rates, and churn probabilities. Understanding CLV helps businesses identify high-value customers and focus on nurturing long-term relationships rather than chasing one-time transactions.</a:t>
            </a:r>
            <a:endParaRPr lang="en-US" sz="1700" dirty="0"/>
          </a:p>
        </p:txBody>
      </p:sp>
      <p:sp>
        <p:nvSpPr>
          <p:cNvPr id="9" name="Rectangle 8">
            <a:extLst>
              <a:ext uri="{FF2B5EF4-FFF2-40B4-BE49-F238E27FC236}">
                <a16:creationId xmlns:a16="http://schemas.microsoft.com/office/drawing/2014/main" id="{22DEBB07-7E46-BB59-94BE-5E946D71A250}"/>
              </a:ext>
            </a:extLst>
          </p:cNvPr>
          <p:cNvSpPr/>
          <p:nvPr/>
        </p:nvSpPr>
        <p:spPr>
          <a:xfrm>
            <a:off x="12831418" y="7603436"/>
            <a:ext cx="1789043" cy="56653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1037511"/>
            <a:ext cx="7627382" cy="1425416"/>
          </a:xfrm>
          <a:prstGeom prst="rect">
            <a:avLst/>
          </a:prstGeom>
          <a:noFill/>
          <a:ln/>
        </p:spPr>
        <p:txBody>
          <a:bodyPr wrap="squar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The Importance of Predicting CLV</a:t>
            </a:r>
            <a:endParaRPr lang="en-US" sz="4450" dirty="0"/>
          </a:p>
        </p:txBody>
      </p:sp>
      <p:sp>
        <p:nvSpPr>
          <p:cNvPr id="4" name="Text 1"/>
          <p:cNvSpPr/>
          <p:nvPr/>
        </p:nvSpPr>
        <p:spPr>
          <a:xfrm>
            <a:off x="6244709" y="2787848"/>
            <a:ext cx="7627382" cy="173355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Predicting CLV allows companies to make strategic decisions about customer acquisition, retention, and marketing investments. It answers critical business questions such as: </a:t>
            </a:r>
            <a:r>
              <a:rPr lang="en-US" sz="1700" i="1" dirty="0">
                <a:solidFill>
                  <a:srgbClr val="FFE5E5"/>
                </a:solidFill>
                <a:latin typeface="DM Sans" pitchFamily="34" charset="0"/>
                <a:ea typeface="DM Sans" pitchFamily="34" charset="-122"/>
                <a:cs typeface="DM Sans" pitchFamily="34" charset="-120"/>
              </a:rPr>
              <a:t>Who are our most valuable customers? How much can we afford to spend to acquire them? Which customers are likely to leave, and how can we retain them?</a:t>
            </a:r>
            <a:endParaRPr lang="en-US" sz="1700" dirty="0"/>
          </a:p>
        </p:txBody>
      </p:sp>
      <p:sp>
        <p:nvSpPr>
          <p:cNvPr id="5" name="Text 2"/>
          <p:cNvSpPr/>
          <p:nvPr/>
        </p:nvSpPr>
        <p:spPr>
          <a:xfrm>
            <a:off x="6244709" y="4765119"/>
            <a:ext cx="7627382" cy="242697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In this project, Python in </a:t>
            </a:r>
            <a:r>
              <a:rPr lang="en-US" sz="1700" b="1" dirty="0">
                <a:solidFill>
                  <a:srgbClr val="FFE5E5"/>
                </a:solidFill>
                <a:latin typeface="DM Sans" pitchFamily="34" charset="0"/>
                <a:ea typeface="DM Sans" pitchFamily="34" charset="-122"/>
                <a:cs typeface="DM Sans" pitchFamily="34" charset="-120"/>
              </a:rPr>
              <a:t>Google Colab</a:t>
            </a:r>
            <a:r>
              <a:rPr lang="en-US" sz="1700" dirty="0">
                <a:solidFill>
                  <a:srgbClr val="FFE5E5"/>
                </a:solidFill>
                <a:latin typeface="DM Sans" pitchFamily="34" charset="0"/>
                <a:ea typeface="DM Sans" pitchFamily="34" charset="-122"/>
                <a:cs typeface="DM Sans" pitchFamily="34" charset="-120"/>
              </a:rPr>
              <a:t> will be used to calculate CLV from the Superstore dataset, leveraging features like purchase frequency, total sales, and profit contribution. By identifying high-CLV customers, businesses can prioritize retention programs, optimize their marketing spend, and allocate resources to segments that drive the most revenue. This predictive capability transforms raw transactional data into actionable business insight.</a:t>
            </a:r>
            <a:endParaRPr lang="en-US" sz="1700" dirty="0"/>
          </a:p>
        </p:txBody>
      </p:sp>
      <p:sp>
        <p:nvSpPr>
          <p:cNvPr id="6" name="Rectangle 5">
            <a:extLst>
              <a:ext uri="{FF2B5EF4-FFF2-40B4-BE49-F238E27FC236}">
                <a16:creationId xmlns:a16="http://schemas.microsoft.com/office/drawing/2014/main" id="{9D049051-C9A7-C695-12CF-CF31AEC4100F}"/>
              </a:ext>
            </a:extLst>
          </p:cNvPr>
          <p:cNvSpPr/>
          <p:nvPr/>
        </p:nvSpPr>
        <p:spPr>
          <a:xfrm>
            <a:off x="12831418" y="7603436"/>
            <a:ext cx="1789043" cy="56653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79D2CFF7-2B2C-A049-F22C-6AD724222D0A}"/>
              </a:ext>
            </a:extLst>
          </p:cNvPr>
          <p:cNvGrpSpPr/>
          <p:nvPr/>
        </p:nvGrpSpPr>
        <p:grpSpPr>
          <a:xfrm>
            <a:off x="12533245" y="41274"/>
            <a:ext cx="2017643" cy="566530"/>
            <a:chOff x="12612757" y="130725"/>
            <a:chExt cx="2017643" cy="566530"/>
          </a:xfrm>
        </p:grpSpPr>
        <p:sp>
          <p:nvSpPr>
            <p:cNvPr id="8" name="Rectangle: Rounded Corners 7">
              <a:extLst>
                <a:ext uri="{FF2B5EF4-FFF2-40B4-BE49-F238E27FC236}">
                  <a16:creationId xmlns:a16="http://schemas.microsoft.com/office/drawing/2014/main" id="{375C6BAD-492C-6DB9-9CA4-C36C3748F872}"/>
                </a:ext>
              </a:extLst>
            </p:cNvPr>
            <p:cNvSpPr/>
            <p:nvPr/>
          </p:nvSpPr>
          <p:spPr>
            <a:xfrm>
              <a:off x="12612757" y="130725"/>
              <a:ext cx="2017643" cy="566530"/>
            </a:xfrm>
            <a:prstGeom prst="roundRect">
              <a:avLst/>
            </a:prstGeom>
            <a:solidFill>
              <a:srgbClr val="D1373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5150"/>
                </a:lnSpc>
              </a:pPr>
              <a:endParaRPr lang="en-US" sz="1000" dirty="0"/>
            </a:p>
          </p:txBody>
        </p:sp>
        <p:sp>
          <p:nvSpPr>
            <p:cNvPr id="9" name="TextBox 8">
              <a:hlinkClick r:id="rId4" action="ppaction://hlinksldjump"/>
              <a:extLst>
                <a:ext uri="{FF2B5EF4-FFF2-40B4-BE49-F238E27FC236}">
                  <a16:creationId xmlns:a16="http://schemas.microsoft.com/office/drawing/2014/main" id="{A4E7C3C0-1C6E-993A-2480-D97EDEE779CC}"/>
                </a:ext>
              </a:extLst>
            </p:cNvPr>
            <p:cNvSpPr txBox="1"/>
            <p:nvPr/>
          </p:nvSpPr>
          <p:spPr>
            <a:xfrm>
              <a:off x="12612757" y="218661"/>
              <a:ext cx="2017643" cy="369332"/>
            </a:xfrm>
            <a:prstGeom prst="rect">
              <a:avLst/>
            </a:prstGeom>
            <a:noFill/>
          </p:spPr>
          <p:txBody>
            <a:bodyPr wrap="square" rtlCol="0">
              <a:spAutoFit/>
            </a:bodyPr>
            <a:lstStyle/>
            <a:p>
              <a:pPr algn="ctr"/>
              <a:r>
                <a:rPr lang="en-US" dirty="0">
                  <a:solidFill>
                    <a:srgbClr val="FAEBEB"/>
                  </a:solidFill>
                  <a:latin typeface="Dela Gothic One" pitchFamily="34" charset="0"/>
                  <a:ea typeface="Dela Gothic One" pitchFamily="34" charset="-122"/>
                  <a:cs typeface="Dela Gothic One" pitchFamily="34" charset="-120"/>
                </a:rPr>
                <a:t>Home Page</a:t>
              </a:r>
              <a:endParaRPr lang="en-US" dirty="0"/>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8309" y="1222653"/>
            <a:ext cx="13113782" cy="1425416"/>
          </a:xfrm>
          <a:prstGeom prst="rect">
            <a:avLst/>
          </a:prstGeom>
          <a:noFill/>
          <a:ln/>
        </p:spPr>
        <p:txBody>
          <a:bodyPr wrap="squar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Combining Segmentation and CLV Prediction</a:t>
            </a:r>
            <a:endParaRPr lang="en-US" sz="4450" dirty="0"/>
          </a:p>
        </p:txBody>
      </p:sp>
      <p:sp>
        <p:nvSpPr>
          <p:cNvPr id="3" name="Text 1"/>
          <p:cNvSpPr/>
          <p:nvPr/>
        </p:nvSpPr>
        <p:spPr>
          <a:xfrm>
            <a:off x="758309" y="3189565"/>
            <a:ext cx="4157305" cy="356235"/>
          </a:xfrm>
          <a:prstGeom prst="rect">
            <a:avLst/>
          </a:prstGeom>
          <a:noFill/>
          <a:ln/>
        </p:spPr>
        <p:txBody>
          <a:bodyPr wrap="none" lIns="0" tIns="0" rIns="0" bIns="0" rtlCol="0" anchor="t"/>
          <a:lstStyle/>
          <a:p>
            <a:pPr marL="0" indent="0" algn="l">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Segmentation Identifies</a:t>
            </a:r>
            <a:endParaRPr lang="en-US" sz="2200" dirty="0"/>
          </a:p>
        </p:txBody>
      </p:sp>
      <p:sp>
        <p:nvSpPr>
          <p:cNvPr id="4" name="Text 2"/>
          <p:cNvSpPr/>
          <p:nvPr/>
        </p:nvSpPr>
        <p:spPr>
          <a:xfrm>
            <a:off x="758309" y="3762375"/>
            <a:ext cx="6292572"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Different customer groups</a:t>
            </a:r>
            <a:endParaRPr lang="en-US" sz="1700" dirty="0"/>
          </a:p>
        </p:txBody>
      </p:sp>
      <p:sp>
        <p:nvSpPr>
          <p:cNvPr id="5" name="Text 3"/>
          <p:cNvSpPr/>
          <p:nvPr/>
        </p:nvSpPr>
        <p:spPr>
          <a:xfrm>
            <a:off x="758309" y="4184809"/>
            <a:ext cx="6292572"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Shared characteristics and behaviors</a:t>
            </a:r>
            <a:endParaRPr lang="en-US" sz="1700" dirty="0"/>
          </a:p>
        </p:txBody>
      </p:sp>
      <p:sp>
        <p:nvSpPr>
          <p:cNvPr id="6" name="Text 4"/>
          <p:cNvSpPr/>
          <p:nvPr/>
        </p:nvSpPr>
        <p:spPr>
          <a:xfrm>
            <a:off x="758309" y="4607243"/>
            <a:ext cx="6292572"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Distinct market opportunities</a:t>
            </a:r>
            <a:endParaRPr lang="en-US" sz="1700" dirty="0"/>
          </a:p>
        </p:txBody>
      </p:sp>
      <p:sp>
        <p:nvSpPr>
          <p:cNvPr id="7" name="Text 5"/>
          <p:cNvSpPr/>
          <p:nvPr/>
        </p:nvSpPr>
        <p:spPr>
          <a:xfrm>
            <a:off x="7587139" y="3189565"/>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CLV Measures</a:t>
            </a:r>
            <a:endParaRPr lang="en-US" sz="2200" dirty="0"/>
          </a:p>
        </p:txBody>
      </p:sp>
      <p:sp>
        <p:nvSpPr>
          <p:cNvPr id="8" name="Text 6"/>
          <p:cNvSpPr/>
          <p:nvPr/>
        </p:nvSpPr>
        <p:spPr>
          <a:xfrm>
            <a:off x="7587139" y="3762375"/>
            <a:ext cx="6292572"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Economic value of each group</a:t>
            </a:r>
            <a:endParaRPr lang="en-US" sz="1700" dirty="0"/>
          </a:p>
        </p:txBody>
      </p:sp>
      <p:sp>
        <p:nvSpPr>
          <p:cNvPr id="9" name="Text 7"/>
          <p:cNvSpPr/>
          <p:nvPr/>
        </p:nvSpPr>
        <p:spPr>
          <a:xfrm>
            <a:off x="7587139" y="4184809"/>
            <a:ext cx="6292572"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Long-term revenue potential</a:t>
            </a:r>
            <a:endParaRPr lang="en-US" sz="1700" dirty="0"/>
          </a:p>
        </p:txBody>
      </p:sp>
      <p:sp>
        <p:nvSpPr>
          <p:cNvPr id="10" name="Text 8"/>
          <p:cNvSpPr/>
          <p:nvPr/>
        </p:nvSpPr>
        <p:spPr>
          <a:xfrm>
            <a:off x="7587139" y="4607243"/>
            <a:ext cx="6292572"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Profitability contribution</a:t>
            </a:r>
            <a:endParaRPr lang="en-US" sz="1700" dirty="0"/>
          </a:p>
        </p:txBody>
      </p:sp>
      <p:sp>
        <p:nvSpPr>
          <p:cNvPr id="11" name="Text 9"/>
          <p:cNvSpPr/>
          <p:nvPr/>
        </p:nvSpPr>
        <p:spPr>
          <a:xfrm>
            <a:off x="758309" y="5273397"/>
            <a:ext cx="13113782" cy="173355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When combined, segmentation and CLV prediction provide a comprehensive understanding of customer behavior. Together, they enable data-driven sales forecasting and performance analysis. For example, if </a:t>
            </a:r>
            <a:r>
              <a:rPr lang="en-US" sz="1700" i="1" dirty="0">
                <a:solidFill>
                  <a:srgbClr val="FFE5E5"/>
                </a:solidFill>
                <a:latin typeface="DM Sans" pitchFamily="34" charset="0"/>
                <a:ea typeface="DM Sans" pitchFamily="34" charset="-122"/>
                <a:cs typeface="DM Sans" pitchFamily="34" charset="-120"/>
              </a:rPr>
              <a:t>Consumer</a:t>
            </a:r>
            <a:r>
              <a:rPr lang="en-US" sz="1700" dirty="0">
                <a:solidFill>
                  <a:srgbClr val="FFE5E5"/>
                </a:solidFill>
                <a:latin typeface="DM Sans" pitchFamily="34" charset="0"/>
                <a:ea typeface="DM Sans" pitchFamily="34" charset="-122"/>
                <a:cs typeface="DM Sans" pitchFamily="34" charset="-120"/>
              </a:rPr>
              <a:t> customers in the </a:t>
            </a:r>
            <a:r>
              <a:rPr lang="en-US" sz="1700" i="1" dirty="0">
                <a:solidFill>
                  <a:srgbClr val="FFE5E5"/>
                </a:solidFill>
                <a:latin typeface="DM Sans" pitchFamily="34" charset="0"/>
                <a:ea typeface="DM Sans" pitchFamily="34" charset="-122"/>
                <a:cs typeface="DM Sans" pitchFamily="34" charset="-120"/>
              </a:rPr>
              <a:t>West</a:t>
            </a:r>
            <a:r>
              <a:rPr lang="en-US" sz="1700" dirty="0">
                <a:solidFill>
                  <a:srgbClr val="FFE5E5"/>
                </a:solidFill>
                <a:latin typeface="DM Sans" pitchFamily="34" charset="0"/>
                <a:ea typeface="DM Sans" pitchFamily="34" charset="-122"/>
                <a:cs typeface="DM Sans" pitchFamily="34" charset="-120"/>
              </a:rPr>
              <a:t> region show high CLV and consistent purchasing behavior, the business can forecast stronger future sales from that group. Conversely, lower-value segments may require promotional adjustments or improved service quality. This integrated approach ensures that businesses focus their efforts on the most profitable areas, leading to higher efficiency and profitability.</a:t>
            </a:r>
            <a:endParaRPr lang="en-US" sz="1700" dirty="0"/>
          </a:p>
        </p:txBody>
      </p:sp>
      <p:sp>
        <p:nvSpPr>
          <p:cNvPr id="12" name="Rectangle 11">
            <a:extLst>
              <a:ext uri="{FF2B5EF4-FFF2-40B4-BE49-F238E27FC236}">
                <a16:creationId xmlns:a16="http://schemas.microsoft.com/office/drawing/2014/main" id="{1B3CB282-7557-0887-CAEE-0CB623352D45}"/>
              </a:ext>
            </a:extLst>
          </p:cNvPr>
          <p:cNvSpPr/>
          <p:nvPr/>
        </p:nvSpPr>
        <p:spPr>
          <a:xfrm>
            <a:off x="12831418" y="7603436"/>
            <a:ext cx="1789043" cy="56653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52D3819B-861F-B8E1-FBC4-E3B5D25D7580}"/>
              </a:ext>
            </a:extLst>
          </p:cNvPr>
          <p:cNvGrpSpPr/>
          <p:nvPr/>
        </p:nvGrpSpPr>
        <p:grpSpPr>
          <a:xfrm>
            <a:off x="12533245" y="41274"/>
            <a:ext cx="2017643" cy="566530"/>
            <a:chOff x="12612757" y="130725"/>
            <a:chExt cx="2017643" cy="566530"/>
          </a:xfrm>
        </p:grpSpPr>
        <p:sp>
          <p:nvSpPr>
            <p:cNvPr id="14" name="Rectangle: Rounded Corners 13">
              <a:extLst>
                <a:ext uri="{FF2B5EF4-FFF2-40B4-BE49-F238E27FC236}">
                  <a16:creationId xmlns:a16="http://schemas.microsoft.com/office/drawing/2014/main" id="{4012D597-D552-DCE1-3D82-5E8227E230B1}"/>
                </a:ext>
              </a:extLst>
            </p:cNvPr>
            <p:cNvSpPr/>
            <p:nvPr/>
          </p:nvSpPr>
          <p:spPr>
            <a:xfrm>
              <a:off x="12612757" y="130725"/>
              <a:ext cx="2017643" cy="566530"/>
            </a:xfrm>
            <a:prstGeom prst="roundRect">
              <a:avLst/>
            </a:prstGeom>
            <a:solidFill>
              <a:srgbClr val="D1373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5150"/>
                </a:lnSpc>
              </a:pPr>
              <a:endParaRPr lang="en-US" sz="1000" dirty="0"/>
            </a:p>
          </p:txBody>
        </p:sp>
        <p:sp>
          <p:nvSpPr>
            <p:cNvPr id="15" name="TextBox 14">
              <a:hlinkClick r:id="rId3" action="ppaction://hlinksldjump"/>
              <a:extLst>
                <a:ext uri="{FF2B5EF4-FFF2-40B4-BE49-F238E27FC236}">
                  <a16:creationId xmlns:a16="http://schemas.microsoft.com/office/drawing/2014/main" id="{CF01002A-5632-AF03-CF25-272F16823708}"/>
                </a:ext>
              </a:extLst>
            </p:cNvPr>
            <p:cNvSpPr txBox="1"/>
            <p:nvPr/>
          </p:nvSpPr>
          <p:spPr>
            <a:xfrm>
              <a:off x="12612757" y="218661"/>
              <a:ext cx="2017643" cy="369332"/>
            </a:xfrm>
            <a:prstGeom prst="rect">
              <a:avLst/>
            </a:prstGeom>
            <a:noFill/>
          </p:spPr>
          <p:txBody>
            <a:bodyPr wrap="square" rtlCol="0">
              <a:spAutoFit/>
            </a:bodyPr>
            <a:lstStyle/>
            <a:p>
              <a:pPr algn="ctr"/>
              <a:r>
                <a:rPr lang="en-US" dirty="0">
                  <a:solidFill>
                    <a:srgbClr val="FAEBEB"/>
                  </a:solidFill>
                  <a:latin typeface="Dela Gothic One" pitchFamily="34" charset="0"/>
                  <a:ea typeface="Dela Gothic One" pitchFamily="34" charset="-122"/>
                  <a:cs typeface="Dela Gothic One" pitchFamily="34" charset="-120"/>
                </a:rPr>
                <a:t>Home Page</a:t>
              </a:r>
              <a:endParaRPr lang="en-US" dirty="0"/>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8309" y="1564719"/>
            <a:ext cx="11862078" cy="712708"/>
          </a:xfrm>
          <a:prstGeom prst="rect">
            <a:avLst/>
          </a:prstGeom>
          <a:noFill/>
          <a:ln/>
        </p:spPr>
        <p:txBody>
          <a:bodyPr wrap="non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Analytical Tools Used in the Project</a:t>
            </a:r>
            <a:endParaRPr lang="en-US" sz="4450" dirty="0"/>
          </a:p>
        </p:txBody>
      </p:sp>
      <p:sp>
        <p:nvSpPr>
          <p:cNvPr id="3" name="Shape 1"/>
          <p:cNvSpPr/>
          <p:nvPr/>
        </p:nvSpPr>
        <p:spPr>
          <a:xfrm>
            <a:off x="758309" y="2710696"/>
            <a:ext cx="4226838" cy="3017044"/>
          </a:xfrm>
          <a:prstGeom prst="roundRect">
            <a:avLst>
              <a:gd name="adj" fmla="val 3016"/>
            </a:avLst>
          </a:prstGeom>
          <a:solidFill>
            <a:srgbClr val="0A0A0A">
              <a:alpha val="95000"/>
            </a:srgbClr>
          </a:solidFill>
          <a:ln w="30480">
            <a:solidFill>
              <a:srgbClr val="8D2424"/>
            </a:solidFill>
            <a:prstDash val="solid"/>
          </a:ln>
        </p:spPr>
        <p:txBody>
          <a:bodyPr/>
          <a:lstStyle/>
          <a:p>
            <a:endParaRPr lang="en-US"/>
          </a:p>
        </p:txBody>
      </p:sp>
      <p:sp>
        <p:nvSpPr>
          <p:cNvPr id="4" name="Shape 2"/>
          <p:cNvSpPr/>
          <p:nvPr/>
        </p:nvSpPr>
        <p:spPr>
          <a:xfrm>
            <a:off x="788789" y="2741176"/>
            <a:ext cx="4165878" cy="649962"/>
          </a:xfrm>
          <a:prstGeom prst="roundRect">
            <a:avLst>
              <a:gd name="adj" fmla="val 8373"/>
            </a:avLst>
          </a:prstGeom>
          <a:solidFill>
            <a:srgbClr val="740B0B"/>
          </a:solidFill>
          <a:ln/>
        </p:spPr>
        <p:txBody>
          <a:bodyPr/>
          <a:lstStyle/>
          <a:p>
            <a:endParaRPr lang="en-US"/>
          </a:p>
        </p:txBody>
      </p:sp>
      <p:sp>
        <p:nvSpPr>
          <p:cNvPr id="5" name="Text 3"/>
          <p:cNvSpPr/>
          <p:nvPr/>
        </p:nvSpPr>
        <p:spPr>
          <a:xfrm>
            <a:off x="2709267" y="2859167"/>
            <a:ext cx="324922" cy="406241"/>
          </a:xfrm>
          <a:prstGeom prst="rect">
            <a:avLst/>
          </a:prstGeom>
          <a:noFill/>
          <a:ln/>
        </p:spPr>
        <p:txBody>
          <a:bodyPr wrap="none" lIns="0" tIns="0" rIns="0" bIns="0" rtlCol="0" anchor="t"/>
          <a:lstStyle/>
          <a:p>
            <a:pPr marL="0" indent="0" algn="l">
              <a:lnSpc>
                <a:spcPts val="2550"/>
              </a:lnSpc>
              <a:buNone/>
            </a:pPr>
            <a:r>
              <a:rPr lang="en-US" sz="2550" dirty="0">
                <a:solidFill>
                  <a:srgbClr val="FFE5E5"/>
                </a:solidFill>
                <a:latin typeface="Dela Gothic One" pitchFamily="34" charset="0"/>
                <a:ea typeface="Dela Gothic One" pitchFamily="34" charset="-122"/>
                <a:cs typeface="Dela Gothic One" pitchFamily="34" charset="-120"/>
              </a:rPr>
              <a:t>1</a:t>
            </a:r>
            <a:endParaRPr lang="en-US" sz="2550" dirty="0"/>
          </a:p>
        </p:txBody>
      </p:sp>
      <p:sp>
        <p:nvSpPr>
          <p:cNvPr id="6" name="Text 4"/>
          <p:cNvSpPr/>
          <p:nvPr/>
        </p:nvSpPr>
        <p:spPr>
          <a:xfrm>
            <a:off x="1005364" y="3607713"/>
            <a:ext cx="3232666"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MySQL Workbench</a:t>
            </a:r>
            <a:endParaRPr lang="en-US" sz="2200" dirty="0"/>
          </a:p>
        </p:txBody>
      </p:sp>
      <p:sp>
        <p:nvSpPr>
          <p:cNvPr id="7" name="Text 5"/>
          <p:cNvSpPr/>
          <p:nvPr/>
        </p:nvSpPr>
        <p:spPr>
          <a:xfrm>
            <a:off x="1005364" y="4093845"/>
            <a:ext cx="3732728" cy="104013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Data extraction, filtering, and aggregation from the Superstore dataset</a:t>
            </a:r>
            <a:endParaRPr lang="en-US" sz="1700" dirty="0"/>
          </a:p>
        </p:txBody>
      </p:sp>
      <p:sp>
        <p:nvSpPr>
          <p:cNvPr id="8" name="Shape 6"/>
          <p:cNvSpPr/>
          <p:nvPr/>
        </p:nvSpPr>
        <p:spPr>
          <a:xfrm>
            <a:off x="5201722" y="2710696"/>
            <a:ext cx="4226838" cy="3017044"/>
          </a:xfrm>
          <a:prstGeom prst="roundRect">
            <a:avLst>
              <a:gd name="adj" fmla="val 3016"/>
            </a:avLst>
          </a:prstGeom>
          <a:solidFill>
            <a:srgbClr val="0A0A0A">
              <a:alpha val="95000"/>
            </a:srgbClr>
          </a:solidFill>
          <a:ln w="30480">
            <a:solidFill>
              <a:srgbClr val="8D2424"/>
            </a:solidFill>
            <a:prstDash val="solid"/>
          </a:ln>
        </p:spPr>
        <p:txBody>
          <a:bodyPr/>
          <a:lstStyle/>
          <a:p>
            <a:endParaRPr lang="en-US"/>
          </a:p>
        </p:txBody>
      </p:sp>
      <p:sp>
        <p:nvSpPr>
          <p:cNvPr id="9" name="Shape 7"/>
          <p:cNvSpPr/>
          <p:nvPr/>
        </p:nvSpPr>
        <p:spPr>
          <a:xfrm>
            <a:off x="5232202" y="2741176"/>
            <a:ext cx="4165878" cy="649962"/>
          </a:xfrm>
          <a:prstGeom prst="roundRect">
            <a:avLst>
              <a:gd name="adj" fmla="val 8373"/>
            </a:avLst>
          </a:prstGeom>
          <a:solidFill>
            <a:srgbClr val="740B0B"/>
          </a:solidFill>
          <a:ln/>
        </p:spPr>
        <p:txBody>
          <a:bodyPr/>
          <a:lstStyle/>
          <a:p>
            <a:endParaRPr lang="en-US"/>
          </a:p>
        </p:txBody>
      </p:sp>
      <p:sp>
        <p:nvSpPr>
          <p:cNvPr id="10" name="Text 8"/>
          <p:cNvSpPr/>
          <p:nvPr/>
        </p:nvSpPr>
        <p:spPr>
          <a:xfrm>
            <a:off x="7152680" y="2859167"/>
            <a:ext cx="324922" cy="406241"/>
          </a:xfrm>
          <a:prstGeom prst="rect">
            <a:avLst/>
          </a:prstGeom>
          <a:noFill/>
          <a:ln/>
        </p:spPr>
        <p:txBody>
          <a:bodyPr wrap="none" lIns="0" tIns="0" rIns="0" bIns="0" rtlCol="0" anchor="t"/>
          <a:lstStyle/>
          <a:p>
            <a:pPr marL="0" indent="0" algn="l">
              <a:lnSpc>
                <a:spcPts val="2550"/>
              </a:lnSpc>
              <a:buNone/>
            </a:pPr>
            <a:r>
              <a:rPr lang="en-US" sz="2550" dirty="0">
                <a:solidFill>
                  <a:srgbClr val="FFE5E5"/>
                </a:solidFill>
                <a:latin typeface="Dela Gothic One" pitchFamily="34" charset="0"/>
                <a:ea typeface="Dela Gothic One" pitchFamily="34" charset="-122"/>
                <a:cs typeface="Dela Gothic One" pitchFamily="34" charset="-120"/>
              </a:rPr>
              <a:t>2</a:t>
            </a:r>
            <a:endParaRPr lang="en-US" sz="2550" dirty="0"/>
          </a:p>
        </p:txBody>
      </p:sp>
      <p:sp>
        <p:nvSpPr>
          <p:cNvPr id="11" name="Text 9"/>
          <p:cNvSpPr/>
          <p:nvPr/>
        </p:nvSpPr>
        <p:spPr>
          <a:xfrm>
            <a:off x="5448776" y="3607713"/>
            <a:ext cx="3704987"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Google Colab (Python)</a:t>
            </a:r>
            <a:endParaRPr lang="en-US" sz="2200" dirty="0"/>
          </a:p>
        </p:txBody>
      </p:sp>
      <p:sp>
        <p:nvSpPr>
          <p:cNvPr id="12" name="Text 10"/>
          <p:cNvSpPr/>
          <p:nvPr/>
        </p:nvSpPr>
        <p:spPr>
          <a:xfrm>
            <a:off x="5448776" y="4093845"/>
            <a:ext cx="3732728" cy="104013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Data analysis, visualization, and CLV modeling using libraries such as </a:t>
            </a:r>
            <a:r>
              <a:rPr lang="en-US" sz="1700" i="1" dirty="0">
                <a:solidFill>
                  <a:srgbClr val="FFE5E5"/>
                </a:solidFill>
                <a:latin typeface="DM Sans" pitchFamily="34" charset="0"/>
                <a:ea typeface="DM Sans" pitchFamily="34" charset="-122"/>
                <a:cs typeface="DM Sans" pitchFamily="34" charset="-120"/>
              </a:rPr>
              <a:t>pandas</a:t>
            </a:r>
            <a:r>
              <a:rPr lang="en-US" sz="1700" dirty="0">
                <a:solidFill>
                  <a:srgbClr val="FFE5E5"/>
                </a:solidFill>
                <a:latin typeface="DM Sans" pitchFamily="34" charset="0"/>
                <a:ea typeface="DM Sans" pitchFamily="34" charset="-122"/>
                <a:cs typeface="DM Sans" pitchFamily="34" charset="-120"/>
              </a:rPr>
              <a:t>, </a:t>
            </a:r>
            <a:r>
              <a:rPr lang="en-US" sz="1700" i="1" dirty="0">
                <a:solidFill>
                  <a:srgbClr val="FFE5E5"/>
                </a:solidFill>
                <a:latin typeface="DM Sans" pitchFamily="34" charset="0"/>
                <a:ea typeface="DM Sans" pitchFamily="34" charset="-122"/>
                <a:cs typeface="DM Sans" pitchFamily="34" charset="-120"/>
              </a:rPr>
              <a:t>numpy</a:t>
            </a:r>
            <a:r>
              <a:rPr lang="en-US" sz="1700" dirty="0">
                <a:solidFill>
                  <a:srgbClr val="FFE5E5"/>
                </a:solidFill>
                <a:latin typeface="DM Sans" pitchFamily="34" charset="0"/>
                <a:ea typeface="DM Sans" pitchFamily="34" charset="-122"/>
                <a:cs typeface="DM Sans" pitchFamily="34" charset="-120"/>
              </a:rPr>
              <a:t>, and </a:t>
            </a:r>
            <a:r>
              <a:rPr lang="en-US" sz="1700" i="1" dirty="0">
                <a:solidFill>
                  <a:srgbClr val="FFE5E5"/>
                </a:solidFill>
                <a:latin typeface="DM Sans" pitchFamily="34" charset="0"/>
                <a:ea typeface="DM Sans" pitchFamily="34" charset="-122"/>
                <a:cs typeface="DM Sans" pitchFamily="34" charset="-120"/>
              </a:rPr>
              <a:t>scikit-learn</a:t>
            </a:r>
            <a:endParaRPr lang="en-US" sz="1700" dirty="0"/>
          </a:p>
        </p:txBody>
      </p:sp>
      <p:sp>
        <p:nvSpPr>
          <p:cNvPr id="13" name="Shape 11"/>
          <p:cNvSpPr/>
          <p:nvPr/>
        </p:nvSpPr>
        <p:spPr>
          <a:xfrm>
            <a:off x="9645134" y="2710696"/>
            <a:ext cx="4226957" cy="3017044"/>
          </a:xfrm>
          <a:prstGeom prst="roundRect">
            <a:avLst>
              <a:gd name="adj" fmla="val 3016"/>
            </a:avLst>
          </a:prstGeom>
          <a:solidFill>
            <a:srgbClr val="0A0A0A">
              <a:alpha val="95000"/>
            </a:srgbClr>
          </a:solidFill>
          <a:ln w="30480">
            <a:solidFill>
              <a:srgbClr val="8D2424"/>
            </a:solidFill>
            <a:prstDash val="solid"/>
          </a:ln>
        </p:spPr>
        <p:txBody>
          <a:bodyPr/>
          <a:lstStyle/>
          <a:p>
            <a:endParaRPr lang="en-US"/>
          </a:p>
        </p:txBody>
      </p:sp>
      <p:sp>
        <p:nvSpPr>
          <p:cNvPr id="14" name="Shape 12"/>
          <p:cNvSpPr/>
          <p:nvPr/>
        </p:nvSpPr>
        <p:spPr>
          <a:xfrm>
            <a:off x="9675614" y="2741176"/>
            <a:ext cx="4165997" cy="649962"/>
          </a:xfrm>
          <a:prstGeom prst="roundRect">
            <a:avLst>
              <a:gd name="adj" fmla="val 8373"/>
            </a:avLst>
          </a:prstGeom>
          <a:solidFill>
            <a:srgbClr val="740B0B"/>
          </a:solidFill>
          <a:ln/>
        </p:spPr>
        <p:txBody>
          <a:bodyPr/>
          <a:lstStyle/>
          <a:p>
            <a:endParaRPr lang="en-US"/>
          </a:p>
        </p:txBody>
      </p:sp>
      <p:sp>
        <p:nvSpPr>
          <p:cNvPr id="15" name="Text 13"/>
          <p:cNvSpPr/>
          <p:nvPr/>
        </p:nvSpPr>
        <p:spPr>
          <a:xfrm>
            <a:off x="11596092" y="2859167"/>
            <a:ext cx="324922" cy="406241"/>
          </a:xfrm>
          <a:prstGeom prst="rect">
            <a:avLst/>
          </a:prstGeom>
          <a:noFill/>
          <a:ln/>
        </p:spPr>
        <p:txBody>
          <a:bodyPr wrap="none" lIns="0" tIns="0" rIns="0" bIns="0" rtlCol="0" anchor="t"/>
          <a:lstStyle/>
          <a:p>
            <a:pPr marL="0" indent="0" algn="l">
              <a:lnSpc>
                <a:spcPts val="2550"/>
              </a:lnSpc>
              <a:buNone/>
            </a:pPr>
            <a:r>
              <a:rPr lang="en-US" sz="2550" dirty="0">
                <a:solidFill>
                  <a:srgbClr val="FFE5E5"/>
                </a:solidFill>
                <a:latin typeface="Dela Gothic One" pitchFamily="34" charset="0"/>
                <a:ea typeface="Dela Gothic One" pitchFamily="34" charset="-122"/>
                <a:cs typeface="Dela Gothic One" pitchFamily="34" charset="-120"/>
              </a:rPr>
              <a:t>3</a:t>
            </a:r>
            <a:endParaRPr lang="en-US" sz="2550" dirty="0"/>
          </a:p>
        </p:txBody>
      </p:sp>
      <p:sp>
        <p:nvSpPr>
          <p:cNvPr id="16" name="Text 14"/>
          <p:cNvSpPr/>
          <p:nvPr/>
        </p:nvSpPr>
        <p:spPr>
          <a:xfrm>
            <a:off x="9892189" y="3607713"/>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Power BI</a:t>
            </a:r>
            <a:endParaRPr lang="en-US" sz="2200" dirty="0"/>
          </a:p>
        </p:txBody>
      </p:sp>
      <p:sp>
        <p:nvSpPr>
          <p:cNvPr id="17" name="Text 15"/>
          <p:cNvSpPr/>
          <p:nvPr/>
        </p:nvSpPr>
        <p:spPr>
          <a:xfrm>
            <a:off x="9892189" y="4093845"/>
            <a:ext cx="3732848" cy="138684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Visualization layer transforming analytical results into interactive dashboards that display KPIs and insights</a:t>
            </a:r>
            <a:endParaRPr lang="en-US" sz="1700" dirty="0"/>
          </a:p>
        </p:txBody>
      </p:sp>
      <p:sp>
        <p:nvSpPr>
          <p:cNvPr id="18" name="Text 16"/>
          <p:cNvSpPr/>
          <p:nvPr/>
        </p:nvSpPr>
        <p:spPr>
          <a:xfrm>
            <a:off x="758309" y="5971461"/>
            <a:ext cx="13113782" cy="69342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This combination of tools provides a complete analytical workflow — from raw data management to predictive modeling and business reporting.</a:t>
            </a:r>
            <a:endParaRPr lang="en-US" sz="1700" dirty="0"/>
          </a:p>
        </p:txBody>
      </p:sp>
      <p:sp>
        <p:nvSpPr>
          <p:cNvPr id="19" name="Rectangle 18">
            <a:extLst>
              <a:ext uri="{FF2B5EF4-FFF2-40B4-BE49-F238E27FC236}">
                <a16:creationId xmlns:a16="http://schemas.microsoft.com/office/drawing/2014/main" id="{079C5A45-E7CD-E0A2-83A7-C67F151F38E7}"/>
              </a:ext>
            </a:extLst>
          </p:cNvPr>
          <p:cNvSpPr/>
          <p:nvPr/>
        </p:nvSpPr>
        <p:spPr>
          <a:xfrm>
            <a:off x="12831418" y="7603436"/>
            <a:ext cx="1789043" cy="56653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337639A1-D75D-B122-5F6F-2F425DCD5C34}"/>
              </a:ext>
            </a:extLst>
          </p:cNvPr>
          <p:cNvGrpSpPr/>
          <p:nvPr/>
        </p:nvGrpSpPr>
        <p:grpSpPr>
          <a:xfrm>
            <a:off x="12533245" y="41274"/>
            <a:ext cx="2017643" cy="566530"/>
            <a:chOff x="12612757" y="130725"/>
            <a:chExt cx="2017643" cy="566530"/>
          </a:xfrm>
        </p:grpSpPr>
        <p:sp>
          <p:nvSpPr>
            <p:cNvPr id="21" name="Rectangle: Rounded Corners 20">
              <a:extLst>
                <a:ext uri="{FF2B5EF4-FFF2-40B4-BE49-F238E27FC236}">
                  <a16:creationId xmlns:a16="http://schemas.microsoft.com/office/drawing/2014/main" id="{40FD2204-29B0-6912-9C33-109DE9D67BE9}"/>
                </a:ext>
              </a:extLst>
            </p:cNvPr>
            <p:cNvSpPr/>
            <p:nvPr/>
          </p:nvSpPr>
          <p:spPr>
            <a:xfrm>
              <a:off x="12612757" y="130725"/>
              <a:ext cx="2017643" cy="566530"/>
            </a:xfrm>
            <a:prstGeom prst="roundRect">
              <a:avLst/>
            </a:prstGeom>
            <a:solidFill>
              <a:srgbClr val="D1373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5150"/>
                </a:lnSpc>
              </a:pPr>
              <a:endParaRPr lang="en-US" sz="1000" dirty="0"/>
            </a:p>
          </p:txBody>
        </p:sp>
        <p:sp>
          <p:nvSpPr>
            <p:cNvPr id="22" name="TextBox 21">
              <a:hlinkClick r:id="rId3" action="ppaction://hlinksldjump"/>
              <a:extLst>
                <a:ext uri="{FF2B5EF4-FFF2-40B4-BE49-F238E27FC236}">
                  <a16:creationId xmlns:a16="http://schemas.microsoft.com/office/drawing/2014/main" id="{6F8FCB0E-E24E-E103-1E27-A52D58B4DC33}"/>
                </a:ext>
              </a:extLst>
            </p:cNvPr>
            <p:cNvSpPr txBox="1"/>
            <p:nvPr/>
          </p:nvSpPr>
          <p:spPr>
            <a:xfrm>
              <a:off x="12612757" y="218661"/>
              <a:ext cx="2017643" cy="369332"/>
            </a:xfrm>
            <a:prstGeom prst="rect">
              <a:avLst/>
            </a:prstGeom>
            <a:noFill/>
          </p:spPr>
          <p:txBody>
            <a:bodyPr wrap="square" rtlCol="0">
              <a:spAutoFit/>
            </a:bodyPr>
            <a:lstStyle/>
            <a:p>
              <a:pPr algn="ctr"/>
              <a:r>
                <a:rPr lang="en-US" dirty="0">
                  <a:solidFill>
                    <a:srgbClr val="FAEBEB"/>
                  </a:solidFill>
                  <a:latin typeface="Dela Gothic One" pitchFamily="34" charset="0"/>
                  <a:ea typeface="Dela Gothic One" pitchFamily="34" charset="-122"/>
                  <a:cs typeface="Dela Gothic One" pitchFamily="34" charset="-120"/>
                </a:rPr>
                <a:t>Home Page</a:t>
              </a:r>
              <a:endParaRPr lang="en-US" dirty="0"/>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94015" y="702707"/>
            <a:ext cx="13242369" cy="1304449"/>
          </a:xfrm>
          <a:prstGeom prst="rect">
            <a:avLst/>
          </a:prstGeom>
          <a:noFill/>
          <a:ln/>
        </p:spPr>
        <p:txBody>
          <a:bodyPr wrap="square" lIns="0" tIns="0" rIns="0" bIns="0" rtlCol="0" anchor="t"/>
          <a:lstStyle/>
          <a:p>
            <a:pPr marL="0" indent="0" algn="l">
              <a:lnSpc>
                <a:spcPts val="5100"/>
              </a:lnSpc>
              <a:buNone/>
            </a:pPr>
            <a:r>
              <a:rPr lang="en-US" sz="4100" dirty="0">
                <a:solidFill>
                  <a:srgbClr val="FAEBEB"/>
                </a:solidFill>
                <a:latin typeface="Dela Gothic One" pitchFamily="34" charset="0"/>
                <a:ea typeface="Dela Gothic One" pitchFamily="34" charset="-122"/>
                <a:cs typeface="Dela Gothic One" pitchFamily="34" charset="-120"/>
              </a:rPr>
              <a:t>Common Tools for Segmentation and CLV in Business</a:t>
            </a:r>
            <a:endParaRPr lang="en-US" sz="4100" dirty="0"/>
          </a:p>
        </p:txBody>
      </p:sp>
      <p:sp>
        <p:nvSpPr>
          <p:cNvPr id="3" name="Text 1"/>
          <p:cNvSpPr/>
          <p:nvPr/>
        </p:nvSpPr>
        <p:spPr>
          <a:xfrm>
            <a:off x="694015" y="2403753"/>
            <a:ext cx="13242369" cy="317302"/>
          </a:xfrm>
          <a:prstGeom prst="rect">
            <a:avLst/>
          </a:prstGeom>
          <a:noFill/>
          <a:ln/>
        </p:spPr>
        <p:txBody>
          <a:bodyPr wrap="none" lIns="0" tIns="0" rIns="0" bIns="0" rtlCol="0" anchor="t"/>
          <a:lstStyle/>
          <a:p>
            <a:pPr marL="0" indent="0" algn="l">
              <a:lnSpc>
                <a:spcPts val="2450"/>
              </a:lnSpc>
              <a:buNone/>
            </a:pPr>
            <a:r>
              <a:rPr lang="en-US" sz="1550" dirty="0">
                <a:solidFill>
                  <a:srgbClr val="FFE5E5"/>
                </a:solidFill>
                <a:latin typeface="DM Sans" pitchFamily="34" charset="0"/>
                <a:ea typeface="DM Sans" pitchFamily="34" charset="-122"/>
                <a:cs typeface="DM Sans" pitchFamily="34" charset="-120"/>
              </a:rPr>
              <a:t>Beyond the tools used in this project, many global organizations rely on specialized platforms for customer analytics.</a:t>
            </a:r>
            <a:endParaRPr lang="en-US" sz="1550"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4015" y="2944058"/>
            <a:ext cx="495657" cy="495657"/>
          </a:xfrm>
          <a:prstGeom prst="rect">
            <a:avLst/>
          </a:prstGeom>
        </p:spPr>
      </p:pic>
      <p:sp>
        <p:nvSpPr>
          <p:cNvPr id="5" name="Text 2"/>
          <p:cNvSpPr/>
          <p:nvPr/>
        </p:nvSpPr>
        <p:spPr>
          <a:xfrm>
            <a:off x="694015" y="3687485"/>
            <a:ext cx="2620685" cy="325993"/>
          </a:xfrm>
          <a:prstGeom prst="rect">
            <a:avLst/>
          </a:prstGeom>
          <a:noFill/>
          <a:ln/>
        </p:spPr>
        <p:txBody>
          <a:bodyPr wrap="none" lIns="0" tIns="0" rIns="0" bIns="0" rtlCol="0" anchor="t"/>
          <a:lstStyle/>
          <a:p>
            <a:pPr marL="0" indent="0" algn="l">
              <a:lnSpc>
                <a:spcPts val="2550"/>
              </a:lnSpc>
              <a:buNone/>
            </a:pPr>
            <a:r>
              <a:rPr lang="en-US" sz="2050" dirty="0">
                <a:solidFill>
                  <a:srgbClr val="FFE5E5"/>
                </a:solidFill>
                <a:latin typeface="Dela Gothic One" pitchFamily="34" charset="0"/>
                <a:ea typeface="Dela Gothic One" pitchFamily="34" charset="-122"/>
                <a:cs typeface="Dela Gothic One" pitchFamily="34" charset="-120"/>
              </a:rPr>
              <a:t>Google Analytics</a:t>
            </a:r>
            <a:endParaRPr lang="en-US" sz="2050" dirty="0"/>
          </a:p>
        </p:txBody>
      </p:sp>
      <p:sp>
        <p:nvSpPr>
          <p:cNvPr id="6" name="Text 3"/>
          <p:cNvSpPr/>
          <p:nvPr/>
        </p:nvSpPr>
        <p:spPr>
          <a:xfrm>
            <a:off x="694015" y="4132421"/>
            <a:ext cx="6497241" cy="317302"/>
          </a:xfrm>
          <a:prstGeom prst="rect">
            <a:avLst/>
          </a:prstGeom>
          <a:noFill/>
          <a:ln/>
        </p:spPr>
        <p:txBody>
          <a:bodyPr wrap="none" lIns="0" tIns="0" rIns="0" bIns="0" rtlCol="0" anchor="t"/>
          <a:lstStyle/>
          <a:p>
            <a:pPr marL="0" indent="0" algn="l">
              <a:lnSpc>
                <a:spcPts val="2450"/>
              </a:lnSpc>
              <a:buNone/>
            </a:pPr>
            <a:r>
              <a:rPr lang="en-US" sz="1550" dirty="0">
                <a:solidFill>
                  <a:srgbClr val="FFE5E5"/>
                </a:solidFill>
                <a:latin typeface="DM Sans" pitchFamily="34" charset="0"/>
                <a:ea typeface="DM Sans" pitchFamily="34" charset="-122"/>
                <a:cs typeface="DM Sans" pitchFamily="34" charset="-120"/>
              </a:rPr>
              <a:t>Provides behavioral insights for online traffic</a:t>
            </a:r>
            <a:endParaRPr lang="en-US" sz="1550" dirty="0"/>
          </a:p>
        </p:txBody>
      </p:sp>
      <p:pic>
        <p:nvPicPr>
          <p:cNvPr id="7"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39025" y="2944058"/>
            <a:ext cx="495657" cy="495657"/>
          </a:xfrm>
          <a:prstGeom prst="rect">
            <a:avLst/>
          </a:prstGeom>
        </p:spPr>
      </p:pic>
      <p:sp>
        <p:nvSpPr>
          <p:cNvPr id="8" name="Text 4"/>
          <p:cNvSpPr/>
          <p:nvPr/>
        </p:nvSpPr>
        <p:spPr>
          <a:xfrm>
            <a:off x="7439025" y="3687485"/>
            <a:ext cx="3020378" cy="325993"/>
          </a:xfrm>
          <a:prstGeom prst="rect">
            <a:avLst/>
          </a:prstGeom>
          <a:noFill/>
          <a:ln/>
        </p:spPr>
        <p:txBody>
          <a:bodyPr wrap="none" lIns="0" tIns="0" rIns="0" bIns="0" rtlCol="0" anchor="t"/>
          <a:lstStyle/>
          <a:p>
            <a:pPr marL="0" indent="0" algn="l">
              <a:lnSpc>
                <a:spcPts val="2550"/>
              </a:lnSpc>
              <a:buNone/>
            </a:pPr>
            <a:r>
              <a:rPr lang="en-US" sz="2050" dirty="0">
                <a:solidFill>
                  <a:srgbClr val="FFE5E5"/>
                </a:solidFill>
                <a:latin typeface="Dela Gothic One" pitchFamily="34" charset="0"/>
                <a:ea typeface="Dela Gothic One" pitchFamily="34" charset="-122"/>
                <a:cs typeface="Dela Gothic One" pitchFamily="34" charset="-120"/>
              </a:rPr>
              <a:t>Shopify and Klaviyo</a:t>
            </a:r>
            <a:endParaRPr lang="en-US" sz="2050" dirty="0"/>
          </a:p>
        </p:txBody>
      </p:sp>
      <p:sp>
        <p:nvSpPr>
          <p:cNvPr id="9" name="Text 5"/>
          <p:cNvSpPr/>
          <p:nvPr/>
        </p:nvSpPr>
        <p:spPr>
          <a:xfrm>
            <a:off x="7439025" y="4132421"/>
            <a:ext cx="6497360" cy="317302"/>
          </a:xfrm>
          <a:prstGeom prst="rect">
            <a:avLst/>
          </a:prstGeom>
          <a:noFill/>
          <a:ln/>
        </p:spPr>
        <p:txBody>
          <a:bodyPr wrap="none" lIns="0" tIns="0" rIns="0" bIns="0" rtlCol="0" anchor="t"/>
          <a:lstStyle/>
          <a:p>
            <a:pPr marL="0" indent="0" algn="l">
              <a:lnSpc>
                <a:spcPts val="2450"/>
              </a:lnSpc>
              <a:buNone/>
            </a:pPr>
            <a:r>
              <a:rPr lang="en-US" sz="1550" dirty="0">
                <a:solidFill>
                  <a:srgbClr val="FFE5E5"/>
                </a:solidFill>
                <a:latin typeface="DM Sans" pitchFamily="34" charset="0"/>
                <a:ea typeface="DM Sans" pitchFamily="34" charset="-122"/>
                <a:cs typeface="DM Sans" pitchFamily="34" charset="-120"/>
              </a:rPr>
              <a:t>Support e-commerce segmentation and automated personalization</a:t>
            </a:r>
            <a:endParaRPr lang="en-US" sz="1550" dirty="0"/>
          </a:p>
        </p:txBody>
      </p:sp>
      <p:pic>
        <p:nvPicPr>
          <p:cNvPr id="1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4015" y="4846320"/>
            <a:ext cx="495657" cy="495657"/>
          </a:xfrm>
          <a:prstGeom prst="rect">
            <a:avLst/>
          </a:prstGeom>
        </p:spPr>
      </p:pic>
      <p:sp>
        <p:nvSpPr>
          <p:cNvPr id="11" name="Text 6"/>
          <p:cNvSpPr/>
          <p:nvPr/>
        </p:nvSpPr>
        <p:spPr>
          <a:xfrm>
            <a:off x="694015" y="5589746"/>
            <a:ext cx="3760113" cy="325993"/>
          </a:xfrm>
          <a:prstGeom prst="rect">
            <a:avLst/>
          </a:prstGeom>
          <a:noFill/>
          <a:ln/>
        </p:spPr>
        <p:txBody>
          <a:bodyPr wrap="none" lIns="0" tIns="0" rIns="0" bIns="0" rtlCol="0" anchor="t"/>
          <a:lstStyle/>
          <a:p>
            <a:pPr marL="0" indent="0" algn="l">
              <a:lnSpc>
                <a:spcPts val="2550"/>
              </a:lnSpc>
              <a:buNone/>
            </a:pPr>
            <a:r>
              <a:rPr lang="en-US" sz="2050" dirty="0">
                <a:solidFill>
                  <a:srgbClr val="FFE5E5"/>
                </a:solidFill>
                <a:latin typeface="Dela Gothic One" pitchFamily="34" charset="0"/>
                <a:ea typeface="Dela Gothic One" pitchFamily="34" charset="-122"/>
                <a:cs typeface="Dela Gothic One" pitchFamily="34" charset="-120"/>
              </a:rPr>
              <a:t>HubSpot and Salesforce</a:t>
            </a:r>
            <a:endParaRPr lang="en-US" sz="2050" dirty="0"/>
          </a:p>
        </p:txBody>
      </p:sp>
      <p:sp>
        <p:nvSpPr>
          <p:cNvPr id="12" name="Text 7"/>
          <p:cNvSpPr/>
          <p:nvPr/>
        </p:nvSpPr>
        <p:spPr>
          <a:xfrm>
            <a:off x="694015" y="6034683"/>
            <a:ext cx="6497241" cy="634603"/>
          </a:xfrm>
          <a:prstGeom prst="rect">
            <a:avLst/>
          </a:prstGeom>
          <a:noFill/>
          <a:ln/>
        </p:spPr>
        <p:txBody>
          <a:bodyPr wrap="square" lIns="0" tIns="0" rIns="0" bIns="0" rtlCol="0" anchor="t"/>
          <a:lstStyle/>
          <a:p>
            <a:pPr marL="0" indent="0" algn="l">
              <a:lnSpc>
                <a:spcPts val="2450"/>
              </a:lnSpc>
              <a:buNone/>
            </a:pPr>
            <a:r>
              <a:rPr lang="en-US" sz="1550" dirty="0">
                <a:solidFill>
                  <a:srgbClr val="FFE5E5"/>
                </a:solidFill>
                <a:latin typeface="DM Sans" pitchFamily="34" charset="0"/>
                <a:ea typeface="DM Sans" pitchFamily="34" charset="-122"/>
                <a:cs typeface="DM Sans" pitchFamily="34" charset="-120"/>
              </a:rPr>
              <a:t>Offer advanced CRM systems that integrate segmentation, lifecycle management, and CLV tracking</a:t>
            </a:r>
            <a:endParaRPr lang="en-US" sz="1550" dirty="0"/>
          </a:p>
        </p:txBody>
      </p:sp>
      <p:pic>
        <p:nvPicPr>
          <p:cNvPr id="13"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39025" y="4846320"/>
            <a:ext cx="495657" cy="495657"/>
          </a:xfrm>
          <a:prstGeom prst="rect">
            <a:avLst/>
          </a:prstGeom>
        </p:spPr>
      </p:pic>
      <p:sp>
        <p:nvSpPr>
          <p:cNvPr id="14" name="Text 8"/>
          <p:cNvSpPr/>
          <p:nvPr/>
        </p:nvSpPr>
        <p:spPr>
          <a:xfrm>
            <a:off x="7439025" y="5589746"/>
            <a:ext cx="2609136" cy="325993"/>
          </a:xfrm>
          <a:prstGeom prst="rect">
            <a:avLst/>
          </a:prstGeom>
          <a:noFill/>
          <a:ln/>
        </p:spPr>
        <p:txBody>
          <a:bodyPr wrap="none" lIns="0" tIns="0" rIns="0" bIns="0" rtlCol="0" anchor="t"/>
          <a:lstStyle/>
          <a:p>
            <a:pPr marL="0" indent="0" algn="l">
              <a:lnSpc>
                <a:spcPts val="2550"/>
              </a:lnSpc>
              <a:buNone/>
            </a:pPr>
            <a:r>
              <a:rPr lang="en-US" sz="2050" dirty="0">
                <a:solidFill>
                  <a:srgbClr val="FFE5E5"/>
                </a:solidFill>
                <a:latin typeface="Dela Gothic One" pitchFamily="34" charset="0"/>
                <a:ea typeface="Dela Gothic One" pitchFamily="34" charset="-122"/>
                <a:cs typeface="Dela Gothic One" pitchFamily="34" charset="-120"/>
              </a:rPr>
              <a:t>Python or R</a:t>
            </a:r>
            <a:endParaRPr lang="en-US" sz="2050" dirty="0"/>
          </a:p>
        </p:txBody>
      </p:sp>
      <p:sp>
        <p:nvSpPr>
          <p:cNvPr id="15" name="Text 9"/>
          <p:cNvSpPr/>
          <p:nvPr/>
        </p:nvSpPr>
        <p:spPr>
          <a:xfrm>
            <a:off x="7439025" y="6034683"/>
            <a:ext cx="6497360" cy="317302"/>
          </a:xfrm>
          <a:prstGeom prst="rect">
            <a:avLst/>
          </a:prstGeom>
          <a:noFill/>
          <a:ln/>
        </p:spPr>
        <p:txBody>
          <a:bodyPr wrap="none" lIns="0" tIns="0" rIns="0" bIns="0" rtlCol="0" anchor="t"/>
          <a:lstStyle/>
          <a:p>
            <a:pPr marL="0" indent="0" algn="l">
              <a:lnSpc>
                <a:spcPts val="2450"/>
              </a:lnSpc>
              <a:buNone/>
            </a:pPr>
            <a:r>
              <a:rPr lang="en-US" sz="1550" dirty="0">
                <a:solidFill>
                  <a:srgbClr val="FFE5E5"/>
                </a:solidFill>
                <a:latin typeface="DM Sans" pitchFamily="34" charset="0"/>
                <a:ea typeface="DM Sans" pitchFamily="34" charset="-122"/>
                <a:cs typeface="DM Sans" pitchFamily="34" charset="-120"/>
              </a:rPr>
              <a:t>Used by data-driven teams for advanced predictive modeling</a:t>
            </a:r>
            <a:endParaRPr lang="en-US" sz="1550" dirty="0"/>
          </a:p>
        </p:txBody>
      </p:sp>
      <p:sp>
        <p:nvSpPr>
          <p:cNvPr id="16" name="Text 10"/>
          <p:cNvSpPr/>
          <p:nvPr/>
        </p:nvSpPr>
        <p:spPr>
          <a:xfrm>
            <a:off x="694015" y="6892290"/>
            <a:ext cx="13242369" cy="634603"/>
          </a:xfrm>
          <a:prstGeom prst="rect">
            <a:avLst/>
          </a:prstGeom>
          <a:noFill/>
          <a:ln/>
        </p:spPr>
        <p:txBody>
          <a:bodyPr wrap="square" lIns="0" tIns="0" rIns="0" bIns="0" rtlCol="0" anchor="t"/>
          <a:lstStyle/>
          <a:p>
            <a:pPr marL="0" indent="0" algn="l">
              <a:lnSpc>
                <a:spcPts val="2450"/>
              </a:lnSpc>
              <a:buNone/>
            </a:pPr>
            <a:r>
              <a:rPr lang="en-US" sz="1550" b="1" dirty="0">
                <a:solidFill>
                  <a:srgbClr val="26A688"/>
                </a:solidFill>
                <a:latin typeface="DM Sans" pitchFamily="34" charset="0"/>
                <a:ea typeface="DM Sans" pitchFamily="34" charset="-122"/>
                <a:cs typeface="DM Sans" pitchFamily="34" charset="-120"/>
              </a:rPr>
              <a:t>Machine learning algorithms</a:t>
            </a:r>
            <a:r>
              <a:rPr lang="en-US" sz="1550" dirty="0">
                <a:solidFill>
                  <a:srgbClr val="FFE5E5"/>
                </a:solidFill>
                <a:latin typeface="DM Sans" pitchFamily="34" charset="0"/>
                <a:ea typeface="DM Sans" pitchFamily="34" charset="-122"/>
                <a:cs typeface="DM Sans" pitchFamily="34" charset="-120"/>
              </a:rPr>
              <a:t> continuously improve accuracy as new customer data becomes available. These technologies make it possible for organizations to move from reactive marketing to proactive decision-making based on real-time insights.</a:t>
            </a:r>
            <a:endParaRPr lang="en-US" sz="1550" dirty="0"/>
          </a:p>
        </p:txBody>
      </p:sp>
      <p:sp>
        <p:nvSpPr>
          <p:cNvPr id="17" name="Rectangle 16">
            <a:extLst>
              <a:ext uri="{FF2B5EF4-FFF2-40B4-BE49-F238E27FC236}">
                <a16:creationId xmlns:a16="http://schemas.microsoft.com/office/drawing/2014/main" id="{6EA5CC40-12EF-9C1C-805D-4669938E5094}"/>
              </a:ext>
            </a:extLst>
          </p:cNvPr>
          <p:cNvSpPr/>
          <p:nvPr/>
        </p:nvSpPr>
        <p:spPr>
          <a:xfrm>
            <a:off x="12831418" y="7603436"/>
            <a:ext cx="1789043" cy="56653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022FA3FF-ED6D-ABE9-8B70-C062D95D5D9C}"/>
              </a:ext>
            </a:extLst>
          </p:cNvPr>
          <p:cNvGrpSpPr/>
          <p:nvPr/>
        </p:nvGrpSpPr>
        <p:grpSpPr>
          <a:xfrm>
            <a:off x="12533245" y="41274"/>
            <a:ext cx="2017643" cy="566530"/>
            <a:chOff x="12612757" y="130725"/>
            <a:chExt cx="2017643" cy="566530"/>
          </a:xfrm>
        </p:grpSpPr>
        <p:sp>
          <p:nvSpPr>
            <p:cNvPr id="19" name="Rectangle: Rounded Corners 18">
              <a:extLst>
                <a:ext uri="{FF2B5EF4-FFF2-40B4-BE49-F238E27FC236}">
                  <a16:creationId xmlns:a16="http://schemas.microsoft.com/office/drawing/2014/main" id="{FC849BAE-EC46-3499-D733-F00E4375F2D6}"/>
                </a:ext>
              </a:extLst>
            </p:cNvPr>
            <p:cNvSpPr/>
            <p:nvPr/>
          </p:nvSpPr>
          <p:spPr>
            <a:xfrm>
              <a:off x="12612757" y="130725"/>
              <a:ext cx="2017643" cy="566530"/>
            </a:xfrm>
            <a:prstGeom prst="roundRect">
              <a:avLst/>
            </a:prstGeom>
            <a:solidFill>
              <a:srgbClr val="D1373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5150"/>
                </a:lnSpc>
              </a:pPr>
              <a:endParaRPr lang="en-US" sz="1000" dirty="0"/>
            </a:p>
          </p:txBody>
        </p:sp>
        <p:sp>
          <p:nvSpPr>
            <p:cNvPr id="20" name="TextBox 19">
              <a:hlinkClick r:id="rId11" action="ppaction://hlinksldjump"/>
              <a:extLst>
                <a:ext uri="{FF2B5EF4-FFF2-40B4-BE49-F238E27FC236}">
                  <a16:creationId xmlns:a16="http://schemas.microsoft.com/office/drawing/2014/main" id="{984F4AF8-AB69-9801-CEC0-29DA203FF45D}"/>
                </a:ext>
              </a:extLst>
            </p:cNvPr>
            <p:cNvSpPr txBox="1"/>
            <p:nvPr/>
          </p:nvSpPr>
          <p:spPr>
            <a:xfrm>
              <a:off x="12612757" y="218661"/>
              <a:ext cx="2017643" cy="369332"/>
            </a:xfrm>
            <a:prstGeom prst="rect">
              <a:avLst/>
            </a:prstGeom>
            <a:noFill/>
          </p:spPr>
          <p:txBody>
            <a:bodyPr wrap="square" rtlCol="0">
              <a:spAutoFit/>
            </a:bodyPr>
            <a:lstStyle/>
            <a:p>
              <a:pPr algn="ctr"/>
              <a:r>
                <a:rPr lang="en-US" dirty="0">
                  <a:solidFill>
                    <a:srgbClr val="FAEBEB"/>
                  </a:solidFill>
                  <a:latin typeface="Dela Gothic One" pitchFamily="34" charset="0"/>
                  <a:ea typeface="Dela Gothic One" pitchFamily="34" charset="-122"/>
                  <a:cs typeface="Dela Gothic One" pitchFamily="34" charset="-120"/>
                </a:rPr>
                <a:t>Home Page</a:t>
              </a:r>
              <a:endParaRPr lang="en-US" dirty="0"/>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207</TotalTime>
  <Words>2901</Words>
  <Application>Microsoft Office PowerPoint</Application>
  <PresentationFormat>Custom</PresentationFormat>
  <Paragraphs>295</Paragraphs>
  <Slides>24</Slides>
  <Notes>22</Notes>
  <HiddenSlides>0</HiddenSlides>
  <MMClips>0</MMClips>
  <ScaleCrop>false</ScaleCrop>
  <HeadingPairs>
    <vt:vector size="8" baseType="variant">
      <vt:variant>
        <vt:lpstr>Fonts Used</vt:lpstr>
      </vt:variant>
      <vt:variant>
        <vt:i4>3</vt:i4>
      </vt:variant>
      <vt:variant>
        <vt:lpstr>Theme</vt:lpstr>
      </vt:variant>
      <vt:variant>
        <vt:i4>1</vt:i4>
      </vt:variant>
      <vt:variant>
        <vt:lpstr>Links</vt:lpstr>
      </vt:variant>
      <vt:variant>
        <vt:i4>1</vt:i4>
      </vt:variant>
      <vt:variant>
        <vt:lpstr>Slide Titles</vt:lpstr>
      </vt:variant>
      <vt:variant>
        <vt:i4>24</vt:i4>
      </vt:variant>
    </vt:vector>
  </HeadingPairs>
  <TitlesOfParts>
    <vt:vector size="29" baseType="lpstr">
      <vt:lpstr>DM Sans</vt:lpstr>
      <vt:lpstr>Dela Gothic One</vt:lpstr>
      <vt:lpstr>Arial</vt:lpstr>
      <vt:lpstr>Office Theme</vt:lpstr>
      <vt:lpstr>D:\Insight Squad\KPIs.xlsx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Abdullah Ashraf Hessien Mostafa</dc:creator>
  <cp:lastModifiedBy>Sameh Mohamed Elaraby Mohamed</cp:lastModifiedBy>
  <cp:revision>3</cp:revision>
  <dcterms:created xsi:type="dcterms:W3CDTF">2025-10-20T12:57:48Z</dcterms:created>
  <dcterms:modified xsi:type="dcterms:W3CDTF">2025-10-20T16:47:23Z</dcterms:modified>
</cp:coreProperties>
</file>